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9" r:id="rId5"/>
    <p:sldMasterId id="2147483729" r:id="rId6"/>
  </p:sldMasterIdLst>
  <p:notesMasterIdLst>
    <p:notesMasterId r:id="rId42"/>
  </p:notesMasterIdLst>
  <p:sldIdLst>
    <p:sldId id="283" r:id="rId7"/>
    <p:sldId id="4118" r:id="rId8"/>
    <p:sldId id="257" r:id="rId9"/>
    <p:sldId id="1252" r:id="rId10"/>
    <p:sldId id="1251" r:id="rId11"/>
    <p:sldId id="1271" r:id="rId12"/>
    <p:sldId id="1267" r:id="rId13"/>
    <p:sldId id="1269" r:id="rId14"/>
    <p:sldId id="1270" r:id="rId15"/>
    <p:sldId id="1273" r:id="rId16"/>
    <p:sldId id="259" r:id="rId17"/>
    <p:sldId id="258" r:id="rId18"/>
    <p:sldId id="1272" r:id="rId19"/>
    <p:sldId id="1262" r:id="rId20"/>
    <p:sldId id="1275" r:id="rId21"/>
    <p:sldId id="539" r:id="rId22"/>
    <p:sldId id="1276" r:id="rId23"/>
    <p:sldId id="1277" r:id="rId24"/>
    <p:sldId id="1253" r:id="rId25"/>
    <p:sldId id="303" r:id="rId26"/>
    <p:sldId id="531" r:id="rId27"/>
    <p:sldId id="264" r:id="rId28"/>
    <p:sldId id="305" r:id="rId29"/>
    <p:sldId id="1280" r:id="rId30"/>
    <p:sldId id="291" r:id="rId31"/>
    <p:sldId id="322" r:id="rId32"/>
    <p:sldId id="271" r:id="rId33"/>
    <p:sldId id="267" r:id="rId34"/>
    <p:sldId id="297" r:id="rId35"/>
    <p:sldId id="1278" r:id="rId36"/>
    <p:sldId id="1279" r:id="rId37"/>
    <p:sldId id="1258" r:id="rId38"/>
    <p:sldId id="1264" r:id="rId39"/>
    <p:sldId id="4121"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urns" initials="LB" lastIdx="60" clrIdx="0">
    <p:extLst>
      <p:ext uri="{19B8F6BF-5375-455C-9EA6-DF929625EA0E}">
        <p15:presenceInfo xmlns:p15="http://schemas.microsoft.com/office/powerpoint/2012/main" userId="68471b2f2b1e9e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5982" autoAdjust="0"/>
  </p:normalViewPr>
  <p:slideViewPr>
    <p:cSldViewPr snapToGrid="0">
      <p:cViewPr varScale="1">
        <p:scale>
          <a:sx n="106" d="100"/>
          <a:sy n="106" d="100"/>
        </p:scale>
        <p:origin x="462"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2A3E7-1F8C-4B59-BDC4-6742C2B2DFB3}"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BEE17265-8204-4355-A385-BE9BB101D9FF}">
      <dgm:prSet/>
      <dgm:spPr/>
      <dgm:t>
        <a:bodyPr/>
        <a:lstStyle/>
        <a:p>
          <a:r>
            <a:rPr lang="en-US" dirty="0"/>
            <a:t>Myelodysplastic syndromes (MDS) </a:t>
          </a:r>
        </a:p>
      </dgm:t>
    </dgm:pt>
    <dgm:pt modelId="{F4723361-BC63-4296-9E2C-DB338F392B28}" type="parTrans" cxnId="{291E6FFB-8140-4755-BDF9-560B1489727F}">
      <dgm:prSet/>
      <dgm:spPr/>
      <dgm:t>
        <a:bodyPr/>
        <a:lstStyle/>
        <a:p>
          <a:endParaRPr lang="en-US"/>
        </a:p>
      </dgm:t>
    </dgm:pt>
    <dgm:pt modelId="{94C02A15-B75D-4DC7-B470-D98E1D810C60}" type="sibTrans" cxnId="{291E6FFB-8140-4755-BDF9-560B1489727F}">
      <dgm:prSet/>
      <dgm:spPr/>
      <dgm:t>
        <a:bodyPr/>
        <a:lstStyle/>
        <a:p>
          <a:endParaRPr lang="en-US"/>
        </a:p>
      </dgm:t>
    </dgm:pt>
    <dgm:pt modelId="{C5246B00-CDB5-4C11-949C-F92CC219459A}">
      <dgm:prSet/>
      <dgm:spPr/>
      <dgm:t>
        <a:bodyPr/>
        <a:lstStyle/>
        <a:p>
          <a:endParaRPr lang="en-US" dirty="0"/>
        </a:p>
      </dgm:t>
    </dgm:pt>
    <dgm:pt modelId="{BAB34B21-A432-4512-A5B3-B61F0C970766}" type="parTrans" cxnId="{2E14E0EE-3C07-4916-8377-0D9E2FBB11DB}">
      <dgm:prSet/>
      <dgm:spPr/>
      <dgm:t>
        <a:bodyPr/>
        <a:lstStyle/>
        <a:p>
          <a:endParaRPr lang="en-US"/>
        </a:p>
      </dgm:t>
    </dgm:pt>
    <dgm:pt modelId="{F3161512-AEEB-4830-A3B0-988F48F4D9D2}" type="sibTrans" cxnId="{2E14E0EE-3C07-4916-8377-0D9E2FBB11DB}">
      <dgm:prSet/>
      <dgm:spPr/>
      <dgm:t>
        <a:bodyPr/>
        <a:lstStyle/>
        <a:p>
          <a:endParaRPr lang="en-US"/>
        </a:p>
      </dgm:t>
    </dgm:pt>
    <dgm:pt modelId="{5536428C-C733-4ED3-972C-B778D3E7346E}">
      <dgm:prSet/>
      <dgm:spPr/>
      <dgm:t>
        <a:bodyPr/>
        <a:lstStyle/>
        <a:p>
          <a:r>
            <a:rPr lang="en-US" dirty="0"/>
            <a:t>Role of allogeneic hematopoietic cell transplant for MDS</a:t>
          </a:r>
        </a:p>
      </dgm:t>
    </dgm:pt>
    <dgm:pt modelId="{DEDD45C9-47EF-44F9-81D6-F4926633BFA4}" type="parTrans" cxnId="{0701AC01-3642-4544-9476-BA23173B45FD}">
      <dgm:prSet/>
      <dgm:spPr/>
      <dgm:t>
        <a:bodyPr/>
        <a:lstStyle/>
        <a:p>
          <a:endParaRPr lang="en-US"/>
        </a:p>
      </dgm:t>
    </dgm:pt>
    <dgm:pt modelId="{EAAF6AAA-6D31-4039-9E7C-6384F4CEBB6F}" type="sibTrans" cxnId="{0701AC01-3642-4544-9476-BA23173B45FD}">
      <dgm:prSet/>
      <dgm:spPr/>
      <dgm:t>
        <a:bodyPr/>
        <a:lstStyle/>
        <a:p>
          <a:endParaRPr lang="en-US"/>
        </a:p>
      </dgm:t>
    </dgm:pt>
    <dgm:pt modelId="{6CA3514B-2923-4F50-9936-4604D306D65A}">
      <dgm:prSet/>
      <dgm:spPr/>
      <dgm:t>
        <a:bodyPr/>
        <a:lstStyle/>
        <a:p>
          <a:pPr>
            <a:buNone/>
          </a:pPr>
          <a:endParaRPr lang="en-US" dirty="0"/>
        </a:p>
      </dgm:t>
    </dgm:pt>
    <dgm:pt modelId="{43B7D359-D9AF-4641-983D-6FE5555F4CF5}" type="parTrans" cxnId="{09F2BDB1-BB08-46FE-AC63-30B80EE5471B}">
      <dgm:prSet/>
      <dgm:spPr/>
      <dgm:t>
        <a:bodyPr/>
        <a:lstStyle/>
        <a:p>
          <a:endParaRPr lang="en-US"/>
        </a:p>
      </dgm:t>
    </dgm:pt>
    <dgm:pt modelId="{05973749-3646-4746-9A17-A48F0627A38D}" type="sibTrans" cxnId="{09F2BDB1-BB08-46FE-AC63-30B80EE5471B}">
      <dgm:prSet/>
      <dgm:spPr/>
      <dgm:t>
        <a:bodyPr/>
        <a:lstStyle/>
        <a:p>
          <a:endParaRPr lang="en-US"/>
        </a:p>
      </dgm:t>
    </dgm:pt>
    <dgm:pt modelId="{88FEB738-8ECD-4671-B981-CEBCF5D7D45B}">
      <dgm:prSet/>
      <dgm:spPr/>
      <dgm:t>
        <a:bodyPr/>
        <a:lstStyle/>
        <a:p>
          <a:pPr>
            <a:buNone/>
          </a:pPr>
          <a:endParaRPr lang="en-US" dirty="0"/>
        </a:p>
      </dgm:t>
    </dgm:pt>
    <dgm:pt modelId="{1A004DB3-F984-498D-8461-CF7EBC983A50}" type="parTrans" cxnId="{D32BE65E-0EBF-4F23-9CC0-ED88C7263EC5}">
      <dgm:prSet/>
      <dgm:spPr/>
    </dgm:pt>
    <dgm:pt modelId="{FFC5F919-A598-4C60-94D2-0FC58079C191}" type="sibTrans" cxnId="{D32BE65E-0EBF-4F23-9CC0-ED88C7263EC5}">
      <dgm:prSet/>
      <dgm:spPr/>
    </dgm:pt>
    <dgm:pt modelId="{E3D7171B-4F88-4FE0-8263-7564DD271CDF}">
      <dgm:prSet/>
      <dgm:spPr/>
      <dgm:t>
        <a:bodyPr/>
        <a:lstStyle/>
        <a:p>
          <a:pPr>
            <a:buNone/>
          </a:pPr>
          <a:endParaRPr lang="en-US" dirty="0"/>
        </a:p>
      </dgm:t>
    </dgm:pt>
    <dgm:pt modelId="{C2FE760D-839E-4C8B-9D58-9234C33D2A20}" type="parTrans" cxnId="{88FD5624-1B07-4BC0-ABF5-26330248E9EC}">
      <dgm:prSet/>
      <dgm:spPr/>
    </dgm:pt>
    <dgm:pt modelId="{3D9CE09C-DC7F-439A-9F19-A1CB32807132}" type="sibTrans" cxnId="{88FD5624-1B07-4BC0-ABF5-26330248E9EC}">
      <dgm:prSet/>
      <dgm:spPr/>
    </dgm:pt>
    <dgm:pt modelId="{16FC2156-1AD6-4EAD-8A3F-D08964BFFC5D}">
      <dgm:prSet/>
      <dgm:spPr/>
      <dgm:t>
        <a:bodyPr/>
        <a:lstStyle/>
        <a:p>
          <a:pPr>
            <a:buNone/>
          </a:pPr>
          <a:endParaRPr lang="en-US" dirty="0"/>
        </a:p>
      </dgm:t>
    </dgm:pt>
    <dgm:pt modelId="{D9F3A32A-55C4-4E31-818D-FD5CF9C0DCCF}" type="parTrans" cxnId="{13E150DD-7A98-4B6F-B74F-1C9F2841DD6B}">
      <dgm:prSet/>
      <dgm:spPr/>
    </dgm:pt>
    <dgm:pt modelId="{03A25A80-8FB3-4EEF-B0D4-339B056DBEFE}" type="sibTrans" cxnId="{13E150DD-7A98-4B6F-B74F-1C9F2841DD6B}">
      <dgm:prSet/>
      <dgm:spPr/>
    </dgm:pt>
    <dgm:pt modelId="{8543434E-E7EF-42D1-8898-098E1E3DC443}" type="pres">
      <dgm:prSet presAssocID="{B622A3E7-1F8C-4B59-BDC4-6742C2B2DFB3}" presName="linear" presStyleCnt="0">
        <dgm:presLayoutVars>
          <dgm:dir/>
          <dgm:animLvl val="lvl"/>
          <dgm:resizeHandles val="exact"/>
        </dgm:presLayoutVars>
      </dgm:prSet>
      <dgm:spPr/>
    </dgm:pt>
    <dgm:pt modelId="{0652C3C5-A0F0-47AD-8E2F-BE1F1EE84D63}" type="pres">
      <dgm:prSet presAssocID="{BEE17265-8204-4355-A385-BE9BB101D9FF}" presName="parentLin" presStyleCnt="0"/>
      <dgm:spPr/>
    </dgm:pt>
    <dgm:pt modelId="{6148E1D2-EF5F-4FBE-A546-9A06D7C2DDEE}" type="pres">
      <dgm:prSet presAssocID="{BEE17265-8204-4355-A385-BE9BB101D9FF}" presName="parentLeftMargin" presStyleLbl="node1" presStyleIdx="0" presStyleCnt="2"/>
      <dgm:spPr/>
    </dgm:pt>
    <dgm:pt modelId="{6FAA1BA8-2EF4-420B-A7BC-6F7ABE2C6E7F}" type="pres">
      <dgm:prSet presAssocID="{BEE17265-8204-4355-A385-BE9BB101D9FF}" presName="parentText" presStyleLbl="node1" presStyleIdx="0" presStyleCnt="2">
        <dgm:presLayoutVars>
          <dgm:chMax val="0"/>
          <dgm:bulletEnabled val="1"/>
        </dgm:presLayoutVars>
      </dgm:prSet>
      <dgm:spPr/>
    </dgm:pt>
    <dgm:pt modelId="{5F984E15-7B0B-420C-8E94-B8B857192481}" type="pres">
      <dgm:prSet presAssocID="{BEE17265-8204-4355-A385-BE9BB101D9FF}" presName="negativeSpace" presStyleCnt="0"/>
      <dgm:spPr/>
    </dgm:pt>
    <dgm:pt modelId="{86293995-05D6-49C5-A76D-B1B7865131FB}" type="pres">
      <dgm:prSet presAssocID="{BEE17265-8204-4355-A385-BE9BB101D9FF}" presName="childText" presStyleLbl="conFgAcc1" presStyleIdx="0" presStyleCnt="2">
        <dgm:presLayoutVars>
          <dgm:bulletEnabled val="1"/>
        </dgm:presLayoutVars>
      </dgm:prSet>
      <dgm:spPr/>
    </dgm:pt>
    <dgm:pt modelId="{079B95CF-4EAC-45D8-929F-8349BFCEDF62}" type="pres">
      <dgm:prSet presAssocID="{94C02A15-B75D-4DC7-B470-D98E1D810C60}" presName="spaceBetweenRectangles" presStyleCnt="0"/>
      <dgm:spPr/>
    </dgm:pt>
    <dgm:pt modelId="{9097B97A-3331-4BDC-8C44-466E80C49BDA}" type="pres">
      <dgm:prSet presAssocID="{5536428C-C733-4ED3-972C-B778D3E7346E}" presName="parentLin" presStyleCnt="0"/>
      <dgm:spPr/>
    </dgm:pt>
    <dgm:pt modelId="{B4A93BB4-3A77-4F8B-A44F-B9D115D5B54C}" type="pres">
      <dgm:prSet presAssocID="{5536428C-C733-4ED3-972C-B778D3E7346E}" presName="parentLeftMargin" presStyleLbl="node1" presStyleIdx="0" presStyleCnt="2"/>
      <dgm:spPr/>
    </dgm:pt>
    <dgm:pt modelId="{5088FEE2-C8D5-40A3-AC31-22F1028ED3EE}" type="pres">
      <dgm:prSet presAssocID="{5536428C-C733-4ED3-972C-B778D3E7346E}" presName="parentText" presStyleLbl="node1" presStyleIdx="1" presStyleCnt="2">
        <dgm:presLayoutVars>
          <dgm:chMax val="0"/>
          <dgm:bulletEnabled val="1"/>
        </dgm:presLayoutVars>
      </dgm:prSet>
      <dgm:spPr/>
    </dgm:pt>
    <dgm:pt modelId="{22CF8422-13B4-4390-9900-61FCAFD53411}" type="pres">
      <dgm:prSet presAssocID="{5536428C-C733-4ED3-972C-B778D3E7346E}" presName="negativeSpace" presStyleCnt="0"/>
      <dgm:spPr/>
    </dgm:pt>
    <dgm:pt modelId="{047709F8-393C-4D28-8159-29A1B6CE06BA}" type="pres">
      <dgm:prSet presAssocID="{5536428C-C733-4ED3-972C-B778D3E7346E}" presName="childText" presStyleLbl="conFgAcc1" presStyleIdx="1" presStyleCnt="2">
        <dgm:presLayoutVars>
          <dgm:bulletEnabled val="1"/>
        </dgm:presLayoutVars>
      </dgm:prSet>
      <dgm:spPr/>
    </dgm:pt>
  </dgm:ptLst>
  <dgm:cxnLst>
    <dgm:cxn modelId="{0701AC01-3642-4544-9476-BA23173B45FD}" srcId="{B622A3E7-1F8C-4B59-BDC4-6742C2B2DFB3}" destId="{5536428C-C733-4ED3-972C-B778D3E7346E}" srcOrd="1" destOrd="0" parTransId="{DEDD45C9-47EF-44F9-81D6-F4926633BFA4}" sibTransId="{EAAF6AAA-6D31-4039-9E7C-6384F4CEBB6F}"/>
    <dgm:cxn modelId="{B748A508-C630-45E1-9870-2947A34DE1A5}" type="presOf" srcId="{C5246B00-CDB5-4C11-949C-F92CC219459A}" destId="{86293995-05D6-49C5-A76D-B1B7865131FB}" srcOrd="0" destOrd="0" presId="urn:microsoft.com/office/officeart/2005/8/layout/list1"/>
    <dgm:cxn modelId="{23FB070D-D296-433E-AE5D-02418B105896}" type="presOf" srcId="{88FEB738-8ECD-4671-B981-CEBCF5D7D45B}" destId="{047709F8-393C-4D28-8159-29A1B6CE06BA}" srcOrd="0" destOrd="3" presId="urn:microsoft.com/office/officeart/2005/8/layout/list1"/>
    <dgm:cxn modelId="{88FD5624-1B07-4BC0-ABF5-26330248E9EC}" srcId="{5536428C-C733-4ED3-972C-B778D3E7346E}" destId="{E3D7171B-4F88-4FE0-8263-7564DD271CDF}" srcOrd="2" destOrd="0" parTransId="{C2FE760D-839E-4C8B-9D58-9234C33D2A20}" sibTransId="{3D9CE09C-DC7F-439A-9F19-A1CB32807132}"/>
    <dgm:cxn modelId="{6E38CD30-CDD2-4AD5-8530-8C69CCFAA91B}" type="presOf" srcId="{BEE17265-8204-4355-A385-BE9BB101D9FF}" destId="{6FAA1BA8-2EF4-420B-A7BC-6F7ABE2C6E7F}" srcOrd="1" destOrd="0" presId="urn:microsoft.com/office/officeart/2005/8/layout/list1"/>
    <dgm:cxn modelId="{D32BE65E-0EBF-4F23-9CC0-ED88C7263EC5}" srcId="{5536428C-C733-4ED3-972C-B778D3E7346E}" destId="{88FEB738-8ECD-4671-B981-CEBCF5D7D45B}" srcOrd="3" destOrd="0" parTransId="{1A004DB3-F984-498D-8461-CF7EBC983A50}" sibTransId="{FFC5F919-A598-4C60-94D2-0FC58079C191}"/>
    <dgm:cxn modelId="{522FBE61-8CB6-47E7-8029-2B6AD1DC4BAE}" type="presOf" srcId="{B622A3E7-1F8C-4B59-BDC4-6742C2B2DFB3}" destId="{8543434E-E7EF-42D1-8898-098E1E3DC443}" srcOrd="0" destOrd="0" presId="urn:microsoft.com/office/officeart/2005/8/layout/list1"/>
    <dgm:cxn modelId="{6FE44A4F-EB75-4930-A373-87BFB565DA17}" type="presOf" srcId="{6CA3514B-2923-4F50-9936-4604D306D65A}" destId="{047709F8-393C-4D28-8159-29A1B6CE06BA}" srcOrd="0" destOrd="0" presId="urn:microsoft.com/office/officeart/2005/8/layout/list1"/>
    <dgm:cxn modelId="{C9685752-9E2D-408B-A459-A6BD4D638D03}" type="presOf" srcId="{5536428C-C733-4ED3-972C-B778D3E7346E}" destId="{5088FEE2-C8D5-40A3-AC31-22F1028ED3EE}" srcOrd="1" destOrd="0" presId="urn:microsoft.com/office/officeart/2005/8/layout/list1"/>
    <dgm:cxn modelId="{09F2BDB1-BB08-46FE-AC63-30B80EE5471B}" srcId="{5536428C-C733-4ED3-972C-B778D3E7346E}" destId="{6CA3514B-2923-4F50-9936-4604D306D65A}" srcOrd="0" destOrd="0" parTransId="{43B7D359-D9AF-4641-983D-6FE5555F4CF5}" sibTransId="{05973749-3646-4746-9A17-A48F0627A38D}"/>
    <dgm:cxn modelId="{E012D3B1-DADF-47A9-AA6F-CA045D383A79}" type="presOf" srcId="{BEE17265-8204-4355-A385-BE9BB101D9FF}" destId="{6148E1D2-EF5F-4FBE-A546-9A06D7C2DDEE}" srcOrd="0" destOrd="0" presId="urn:microsoft.com/office/officeart/2005/8/layout/list1"/>
    <dgm:cxn modelId="{926D91D8-21A6-4C0A-9ED2-9B76D85E61B4}" type="presOf" srcId="{5536428C-C733-4ED3-972C-B778D3E7346E}" destId="{B4A93BB4-3A77-4F8B-A44F-B9D115D5B54C}" srcOrd="0" destOrd="0" presId="urn:microsoft.com/office/officeart/2005/8/layout/list1"/>
    <dgm:cxn modelId="{343A5BDC-C0CF-4CE4-A708-F05E6D77AD7E}" type="presOf" srcId="{16FC2156-1AD6-4EAD-8A3F-D08964BFFC5D}" destId="{047709F8-393C-4D28-8159-29A1B6CE06BA}" srcOrd="0" destOrd="1" presId="urn:microsoft.com/office/officeart/2005/8/layout/list1"/>
    <dgm:cxn modelId="{13E150DD-7A98-4B6F-B74F-1C9F2841DD6B}" srcId="{5536428C-C733-4ED3-972C-B778D3E7346E}" destId="{16FC2156-1AD6-4EAD-8A3F-D08964BFFC5D}" srcOrd="1" destOrd="0" parTransId="{D9F3A32A-55C4-4E31-818D-FD5CF9C0DCCF}" sibTransId="{03A25A80-8FB3-4EEF-B0D4-339B056DBEFE}"/>
    <dgm:cxn modelId="{2E14E0EE-3C07-4916-8377-0D9E2FBB11DB}" srcId="{BEE17265-8204-4355-A385-BE9BB101D9FF}" destId="{C5246B00-CDB5-4C11-949C-F92CC219459A}" srcOrd="0" destOrd="0" parTransId="{BAB34B21-A432-4512-A5B3-B61F0C970766}" sibTransId="{F3161512-AEEB-4830-A3B0-988F48F4D9D2}"/>
    <dgm:cxn modelId="{BB1921FB-D146-4A26-8830-125FDDE15708}" type="presOf" srcId="{E3D7171B-4F88-4FE0-8263-7564DD271CDF}" destId="{047709F8-393C-4D28-8159-29A1B6CE06BA}" srcOrd="0" destOrd="2" presId="urn:microsoft.com/office/officeart/2005/8/layout/list1"/>
    <dgm:cxn modelId="{291E6FFB-8140-4755-BDF9-560B1489727F}" srcId="{B622A3E7-1F8C-4B59-BDC4-6742C2B2DFB3}" destId="{BEE17265-8204-4355-A385-BE9BB101D9FF}" srcOrd="0" destOrd="0" parTransId="{F4723361-BC63-4296-9E2C-DB338F392B28}" sibTransId="{94C02A15-B75D-4DC7-B470-D98E1D810C60}"/>
    <dgm:cxn modelId="{A66A0006-8F62-4480-BAD5-9E9366CFBBDE}" type="presParOf" srcId="{8543434E-E7EF-42D1-8898-098E1E3DC443}" destId="{0652C3C5-A0F0-47AD-8E2F-BE1F1EE84D63}" srcOrd="0" destOrd="0" presId="urn:microsoft.com/office/officeart/2005/8/layout/list1"/>
    <dgm:cxn modelId="{5C26A50E-4AAE-4C01-92B1-4B27ECF970FE}" type="presParOf" srcId="{0652C3C5-A0F0-47AD-8E2F-BE1F1EE84D63}" destId="{6148E1D2-EF5F-4FBE-A546-9A06D7C2DDEE}" srcOrd="0" destOrd="0" presId="urn:microsoft.com/office/officeart/2005/8/layout/list1"/>
    <dgm:cxn modelId="{3FC25D0C-7471-4C59-851A-F48F8FCABA9D}" type="presParOf" srcId="{0652C3C5-A0F0-47AD-8E2F-BE1F1EE84D63}" destId="{6FAA1BA8-2EF4-420B-A7BC-6F7ABE2C6E7F}" srcOrd="1" destOrd="0" presId="urn:microsoft.com/office/officeart/2005/8/layout/list1"/>
    <dgm:cxn modelId="{413E56C7-8EB0-4516-98FB-7C3A6F21B978}" type="presParOf" srcId="{8543434E-E7EF-42D1-8898-098E1E3DC443}" destId="{5F984E15-7B0B-420C-8E94-B8B857192481}" srcOrd="1" destOrd="0" presId="urn:microsoft.com/office/officeart/2005/8/layout/list1"/>
    <dgm:cxn modelId="{517D231F-B8B0-4A98-BD77-AF257611C5D4}" type="presParOf" srcId="{8543434E-E7EF-42D1-8898-098E1E3DC443}" destId="{86293995-05D6-49C5-A76D-B1B7865131FB}" srcOrd="2" destOrd="0" presId="urn:microsoft.com/office/officeart/2005/8/layout/list1"/>
    <dgm:cxn modelId="{A6FB2277-1AB1-4EDF-AD0D-2B30054C896D}" type="presParOf" srcId="{8543434E-E7EF-42D1-8898-098E1E3DC443}" destId="{079B95CF-4EAC-45D8-929F-8349BFCEDF62}" srcOrd="3" destOrd="0" presId="urn:microsoft.com/office/officeart/2005/8/layout/list1"/>
    <dgm:cxn modelId="{57071E1A-C930-4AE0-B695-96D45A9350C9}" type="presParOf" srcId="{8543434E-E7EF-42D1-8898-098E1E3DC443}" destId="{9097B97A-3331-4BDC-8C44-466E80C49BDA}" srcOrd="4" destOrd="0" presId="urn:microsoft.com/office/officeart/2005/8/layout/list1"/>
    <dgm:cxn modelId="{A885BFAE-CB6F-400C-A942-27BC97D89FAE}" type="presParOf" srcId="{9097B97A-3331-4BDC-8C44-466E80C49BDA}" destId="{B4A93BB4-3A77-4F8B-A44F-B9D115D5B54C}" srcOrd="0" destOrd="0" presId="urn:microsoft.com/office/officeart/2005/8/layout/list1"/>
    <dgm:cxn modelId="{591DCF29-289A-4BE7-94B0-6F9AD52CC335}" type="presParOf" srcId="{9097B97A-3331-4BDC-8C44-466E80C49BDA}" destId="{5088FEE2-C8D5-40A3-AC31-22F1028ED3EE}" srcOrd="1" destOrd="0" presId="urn:microsoft.com/office/officeart/2005/8/layout/list1"/>
    <dgm:cxn modelId="{A8C1B9F3-56A5-4D05-85DC-CFF5305701CE}" type="presParOf" srcId="{8543434E-E7EF-42D1-8898-098E1E3DC443}" destId="{22CF8422-13B4-4390-9900-61FCAFD53411}" srcOrd="5" destOrd="0" presId="urn:microsoft.com/office/officeart/2005/8/layout/list1"/>
    <dgm:cxn modelId="{7F2ED5D3-4C13-401E-9763-83A33ABA2043}" type="presParOf" srcId="{8543434E-E7EF-42D1-8898-098E1E3DC443}" destId="{047709F8-393C-4D28-8159-29A1B6CE06B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252F8-F400-452B-BF4A-B5728FA777BC}"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E3F1ABE8-DC26-47A8-8D7A-2FE0C8DB7774}">
      <dgm:prSet phldrT="[Text]"/>
      <dgm:spPr/>
      <dgm:t>
        <a:bodyPr/>
        <a:lstStyle/>
        <a:p>
          <a:r>
            <a:rPr lang="en-US" dirty="0"/>
            <a:t>Treatment for MDS</a:t>
          </a:r>
        </a:p>
      </dgm:t>
    </dgm:pt>
    <dgm:pt modelId="{873F6159-A6A2-45FA-9A99-8DCE49A9D2E1}" type="parTrans" cxnId="{C3C56797-E0C6-4712-8408-23ABBFBCFCA4}">
      <dgm:prSet/>
      <dgm:spPr/>
      <dgm:t>
        <a:bodyPr/>
        <a:lstStyle/>
        <a:p>
          <a:endParaRPr lang="en-US"/>
        </a:p>
      </dgm:t>
    </dgm:pt>
    <dgm:pt modelId="{D130E3EB-D984-4A3D-A16B-6C68FC958268}" type="sibTrans" cxnId="{C3C56797-E0C6-4712-8408-23ABBFBCFCA4}">
      <dgm:prSet/>
      <dgm:spPr/>
      <dgm:t>
        <a:bodyPr/>
        <a:lstStyle/>
        <a:p>
          <a:endParaRPr lang="en-US"/>
        </a:p>
      </dgm:t>
    </dgm:pt>
    <dgm:pt modelId="{16B04A0E-A87E-4343-8342-CBF66766ECEA}">
      <dgm:prSet phldrT="[Text]"/>
      <dgm:spPr/>
      <dgm:t>
        <a:bodyPr/>
        <a:lstStyle/>
        <a:p>
          <a:r>
            <a:rPr lang="en-US" dirty="0"/>
            <a:t>Patient age/ fitness</a:t>
          </a:r>
        </a:p>
      </dgm:t>
    </dgm:pt>
    <dgm:pt modelId="{BA888B4C-6381-482F-AD81-1630741249BD}" type="parTrans" cxnId="{0A4AD06F-B8F5-4BAC-AF39-3C99E44DB385}">
      <dgm:prSet/>
      <dgm:spPr/>
      <dgm:t>
        <a:bodyPr/>
        <a:lstStyle/>
        <a:p>
          <a:endParaRPr lang="en-US"/>
        </a:p>
      </dgm:t>
    </dgm:pt>
    <dgm:pt modelId="{CE89968A-DA0F-42AC-8E8C-F1AA879DAA2E}" type="sibTrans" cxnId="{0A4AD06F-B8F5-4BAC-AF39-3C99E44DB385}">
      <dgm:prSet/>
      <dgm:spPr/>
      <dgm:t>
        <a:bodyPr/>
        <a:lstStyle/>
        <a:p>
          <a:endParaRPr lang="en-US"/>
        </a:p>
      </dgm:t>
    </dgm:pt>
    <dgm:pt modelId="{3831440B-699A-4A32-92A9-60481FDBE22C}">
      <dgm:prSet phldrT="[Text]"/>
      <dgm:spPr/>
      <dgm:t>
        <a:bodyPr/>
        <a:lstStyle/>
        <a:p>
          <a:r>
            <a:rPr lang="en-US" dirty="0"/>
            <a:t>MDS risk category</a:t>
          </a:r>
        </a:p>
      </dgm:t>
    </dgm:pt>
    <dgm:pt modelId="{5C5B3FA5-828E-4200-9773-8E6F3B4BB1B9}" type="parTrans" cxnId="{05961606-8D65-4116-BAEA-03DD1E3BB592}">
      <dgm:prSet/>
      <dgm:spPr/>
      <dgm:t>
        <a:bodyPr/>
        <a:lstStyle/>
        <a:p>
          <a:endParaRPr lang="en-US"/>
        </a:p>
      </dgm:t>
    </dgm:pt>
    <dgm:pt modelId="{6D162384-4A7E-45C0-AA8E-422AAF0F3B5F}" type="sibTrans" cxnId="{05961606-8D65-4116-BAEA-03DD1E3BB592}">
      <dgm:prSet/>
      <dgm:spPr/>
      <dgm:t>
        <a:bodyPr/>
        <a:lstStyle/>
        <a:p>
          <a:endParaRPr lang="en-US"/>
        </a:p>
      </dgm:t>
    </dgm:pt>
    <dgm:pt modelId="{338921DE-61A5-4725-9231-9DC4AE5D051B}">
      <dgm:prSet phldrT="[Text]"/>
      <dgm:spPr/>
      <dgm:t>
        <a:bodyPr/>
        <a:lstStyle/>
        <a:p>
          <a:r>
            <a:rPr lang="en-US" dirty="0"/>
            <a:t>Risk of treatment</a:t>
          </a:r>
        </a:p>
      </dgm:t>
    </dgm:pt>
    <dgm:pt modelId="{C7C92C01-01E9-4C0D-BBA8-9A3147940C8A}" type="parTrans" cxnId="{9AECA0B3-F6F1-489D-88B7-992BA23D1D54}">
      <dgm:prSet/>
      <dgm:spPr/>
      <dgm:t>
        <a:bodyPr/>
        <a:lstStyle/>
        <a:p>
          <a:endParaRPr lang="en-US"/>
        </a:p>
      </dgm:t>
    </dgm:pt>
    <dgm:pt modelId="{D1462B29-7521-448A-A1FD-90EFEC04E46B}" type="sibTrans" cxnId="{9AECA0B3-F6F1-489D-88B7-992BA23D1D54}">
      <dgm:prSet/>
      <dgm:spPr/>
      <dgm:t>
        <a:bodyPr/>
        <a:lstStyle/>
        <a:p>
          <a:endParaRPr lang="en-US"/>
        </a:p>
      </dgm:t>
    </dgm:pt>
    <dgm:pt modelId="{E0D27920-1126-4405-972C-FD80C65E8446}">
      <dgm:prSet phldrT="[Text]"/>
      <dgm:spPr/>
      <dgm:t>
        <a:bodyPr/>
        <a:lstStyle/>
        <a:p>
          <a:r>
            <a:rPr lang="en-US" dirty="0"/>
            <a:t>Patient goals/ wishes</a:t>
          </a:r>
        </a:p>
      </dgm:t>
    </dgm:pt>
    <dgm:pt modelId="{F47476AB-E3A6-456E-8DFC-FE0C9B0AF265}" type="parTrans" cxnId="{BA0E5F4B-ED93-411F-A1E2-463EACE12680}">
      <dgm:prSet/>
      <dgm:spPr/>
      <dgm:t>
        <a:bodyPr/>
        <a:lstStyle/>
        <a:p>
          <a:endParaRPr lang="en-US"/>
        </a:p>
      </dgm:t>
    </dgm:pt>
    <dgm:pt modelId="{0CDA0A9A-1EEB-4EED-A81F-93BEE0327B0B}" type="sibTrans" cxnId="{BA0E5F4B-ED93-411F-A1E2-463EACE12680}">
      <dgm:prSet/>
      <dgm:spPr/>
      <dgm:t>
        <a:bodyPr/>
        <a:lstStyle/>
        <a:p>
          <a:endParaRPr lang="en-US"/>
        </a:p>
      </dgm:t>
    </dgm:pt>
    <dgm:pt modelId="{DE4E842B-DDAF-4489-999D-1EC7BEB96803}" type="pres">
      <dgm:prSet presAssocID="{526252F8-F400-452B-BF4A-B5728FA777BC}" presName="diagram" presStyleCnt="0">
        <dgm:presLayoutVars>
          <dgm:chMax val="1"/>
          <dgm:dir/>
          <dgm:animLvl val="ctr"/>
          <dgm:resizeHandles val="exact"/>
        </dgm:presLayoutVars>
      </dgm:prSet>
      <dgm:spPr/>
    </dgm:pt>
    <dgm:pt modelId="{EE1742A3-354A-4093-B37A-EF56D52393A8}" type="pres">
      <dgm:prSet presAssocID="{526252F8-F400-452B-BF4A-B5728FA777BC}" presName="matrix" presStyleCnt="0"/>
      <dgm:spPr/>
    </dgm:pt>
    <dgm:pt modelId="{58804ABA-106B-4707-8D34-AC909D1E969A}" type="pres">
      <dgm:prSet presAssocID="{526252F8-F400-452B-BF4A-B5728FA777BC}" presName="tile1" presStyleLbl="node1" presStyleIdx="0" presStyleCnt="4"/>
      <dgm:spPr/>
    </dgm:pt>
    <dgm:pt modelId="{26364D55-6AC2-4C3B-ABB1-AAB1365D7EA3}" type="pres">
      <dgm:prSet presAssocID="{526252F8-F400-452B-BF4A-B5728FA777BC}" presName="tile1text" presStyleLbl="node1" presStyleIdx="0" presStyleCnt="4">
        <dgm:presLayoutVars>
          <dgm:chMax val="0"/>
          <dgm:chPref val="0"/>
          <dgm:bulletEnabled val="1"/>
        </dgm:presLayoutVars>
      </dgm:prSet>
      <dgm:spPr/>
    </dgm:pt>
    <dgm:pt modelId="{E6104791-22BD-4A02-B97B-9C44363B08A5}" type="pres">
      <dgm:prSet presAssocID="{526252F8-F400-452B-BF4A-B5728FA777BC}" presName="tile2" presStyleLbl="node1" presStyleIdx="1" presStyleCnt="4"/>
      <dgm:spPr/>
    </dgm:pt>
    <dgm:pt modelId="{41D59BEC-DBBE-4208-A338-B22BFCF2CA0D}" type="pres">
      <dgm:prSet presAssocID="{526252F8-F400-452B-BF4A-B5728FA777BC}" presName="tile2text" presStyleLbl="node1" presStyleIdx="1" presStyleCnt="4">
        <dgm:presLayoutVars>
          <dgm:chMax val="0"/>
          <dgm:chPref val="0"/>
          <dgm:bulletEnabled val="1"/>
        </dgm:presLayoutVars>
      </dgm:prSet>
      <dgm:spPr/>
    </dgm:pt>
    <dgm:pt modelId="{F170923D-032A-4B5B-B4E0-A91F7CCEDFD0}" type="pres">
      <dgm:prSet presAssocID="{526252F8-F400-452B-BF4A-B5728FA777BC}" presName="tile3" presStyleLbl="node1" presStyleIdx="2" presStyleCnt="4"/>
      <dgm:spPr/>
    </dgm:pt>
    <dgm:pt modelId="{B39BAF30-F733-4143-B54B-3A4AE53C5EC5}" type="pres">
      <dgm:prSet presAssocID="{526252F8-F400-452B-BF4A-B5728FA777BC}" presName="tile3text" presStyleLbl="node1" presStyleIdx="2" presStyleCnt="4">
        <dgm:presLayoutVars>
          <dgm:chMax val="0"/>
          <dgm:chPref val="0"/>
          <dgm:bulletEnabled val="1"/>
        </dgm:presLayoutVars>
      </dgm:prSet>
      <dgm:spPr/>
    </dgm:pt>
    <dgm:pt modelId="{6FEE043F-5937-4F29-A636-9EB66E77B540}" type="pres">
      <dgm:prSet presAssocID="{526252F8-F400-452B-BF4A-B5728FA777BC}" presName="tile4" presStyleLbl="node1" presStyleIdx="3" presStyleCnt="4"/>
      <dgm:spPr/>
    </dgm:pt>
    <dgm:pt modelId="{EFAE3E68-6DED-4718-AEF4-7E011384745A}" type="pres">
      <dgm:prSet presAssocID="{526252F8-F400-452B-BF4A-B5728FA777BC}" presName="tile4text" presStyleLbl="node1" presStyleIdx="3" presStyleCnt="4">
        <dgm:presLayoutVars>
          <dgm:chMax val="0"/>
          <dgm:chPref val="0"/>
          <dgm:bulletEnabled val="1"/>
        </dgm:presLayoutVars>
      </dgm:prSet>
      <dgm:spPr/>
    </dgm:pt>
    <dgm:pt modelId="{944E57FE-A3F4-49F8-BCEF-FEABAF38D750}" type="pres">
      <dgm:prSet presAssocID="{526252F8-F400-452B-BF4A-B5728FA777BC}" presName="centerTile" presStyleLbl="fgShp" presStyleIdx="0" presStyleCnt="1">
        <dgm:presLayoutVars>
          <dgm:chMax val="0"/>
          <dgm:chPref val="0"/>
        </dgm:presLayoutVars>
      </dgm:prSet>
      <dgm:spPr/>
    </dgm:pt>
  </dgm:ptLst>
  <dgm:cxnLst>
    <dgm:cxn modelId="{05961606-8D65-4116-BAEA-03DD1E3BB592}" srcId="{E3F1ABE8-DC26-47A8-8D7A-2FE0C8DB7774}" destId="{3831440B-699A-4A32-92A9-60481FDBE22C}" srcOrd="1" destOrd="0" parTransId="{5C5B3FA5-828E-4200-9773-8E6F3B4BB1B9}" sibTransId="{6D162384-4A7E-45C0-AA8E-422AAF0F3B5F}"/>
    <dgm:cxn modelId="{E2EDAD1E-DB31-4FC5-BC36-32421EBD73C1}" type="presOf" srcId="{338921DE-61A5-4725-9231-9DC4AE5D051B}" destId="{B39BAF30-F733-4143-B54B-3A4AE53C5EC5}" srcOrd="1" destOrd="0" presId="urn:microsoft.com/office/officeart/2005/8/layout/matrix1"/>
    <dgm:cxn modelId="{26FE4626-B752-4AC2-A89B-E70CBD8C542A}" type="presOf" srcId="{16B04A0E-A87E-4343-8342-CBF66766ECEA}" destId="{26364D55-6AC2-4C3B-ABB1-AAB1365D7EA3}" srcOrd="1" destOrd="0" presId="urn:microsoft.com/office/officeart/2005/8/layout/matrix1"/>
    <dgm:cxn modelId="{F5B17A2D-BE34-420E-B0FF-6B508768F0FF}" type="presOf" srcId="{3831440B-699A-4A32-92A9-60481FDBE22C}" destId="{41D59BEC-DBBE-4208-A338-B22BFCF2CA0D}" srcOrd="1" destOrd="0" presId="urn:microsoft.com/office/officeart/2005/8/layout/matrix1"/>
    <dgm:cxn modelId="{B65C052E-70A4-4AA3-B879-5609B3A1ED43}" type="presOf" srcId="{E3F1ABE8-DC26-47A8-8D7A-2FE0C8DB7774}" destId="{944E57FE-A3F4-49F8-BCEF-FEABAF38D750}" srcOrd="0" destOrd="0" presId="urn:microsoft.com/office/officeart/2005/8/layout/matrix1"/>
    <dgm:cxn modelId="{BD591131-F7F8-42CE-8CA4-32086B4D6F40}" type="presOf" srcId="{E0D27920-1126-4405-972C-FD80C65E8446}" destId="{EFAE3E68-6DED-4718-AEF4-7E011384745A}" srcOrd="1" destOrd="0" presId="urn:microsoft.com/office/officeart/2005/8/layout/matrix1"/>
    <dgm:cxn modelId="{BA0E5F4B-ED93-411F-A1E2-463EACE12680}" srcId="{E3F1ABE8-DC26-47A8-8D7A-2FE0C8DB7774}" destId="{E0D27920-1126-4405-972C-FD80C65E8446}" srcOrd="3" destOrd="0" parTransId="{F47476AB-E3A6-456E-8DFC-FE0C9B0AF265}" sibTransId="{0CDA0A9A-1EEB-4EED-A81F-93BEE0327B0B}"/>
    <dgm:cxn modelId="{0A4AD06F-B8F5-4BAC-AF39-3C99E44DB385}" srcId="{E3F1ABE8-DC26-47A8-8D7A-2FE0C8DB7774}" destId="{16B04A0E-A87E-4343-8342-CBF66766ECEA}" srcOrd="0" destOrd="0" parTransId="{BA888B4C-6381-482F-AD81-1630741249BD}" sibTransId="{CE89968A-DA0F-42AC-8E8C-F1AA879DAA2E}"/>
    <dgm:cxn modelId="{9DC70F54-C3EF-4F2C-96A5-483C3C34F412}" type="presOf" srcId="{E0D27920-1126-4405-972C-FD80C65E8446}" destId="{6FEE043F-5937-4F29-A636-9EB66E77B540}" srcOrd="0" destOrd="0" presId="urn:microsoft.com/office/officeart/2005/8/layout/matrix1"/>
    <dgm:cxn modelId="{C3C56797-E0C6-4712-8408-23ABBFBCFCA4}" srcId="{526252F8-F400-452B-BF4A-B5728FA777BC}" destId="{E3F1ABE8-DC26-47A8-8D7A-2FE0C8DB7774}" srcOrd="0" destOrd="0" parTransId="{873F6159-A6A2-45FA-9A99-8DCE49A9D2E1}" sibTransId="{D130E3EB-D984-4A3D-A16B-6C68FC958268}"/>
    <dgm:cxn modelId="{269F26A2-71A4-4C78-B3C9-F38BC6BC2830}" type="presOf" srcId="{3831440B-699A-4A32-92A9-60481FDBE22C}" destId="{E6104791-22BD-4A02-B97B-9C44363B08A5}" srcOrd="0" destOrd="0" presId="urn:microsoft.com/office/officeart/2005/8/layout/matrix1"/>
    <dgm:cxn modelId="{9AECA0B3-F6F1-489D-88B7-992BA23D1D54}" srcId="{E3F1ABE8-DC26-47A8-8D7A-2FE0C8DB7774}" destId="{338921DE-61A5-4725-9231-9DC4AE5D051B}" srcOrd="2" destOrd="0" parTransId="{C7C92C01-01E9-4C0D-BBA8-9A3147940C8A}" sibTransId="{D1462B29-7521-448A-A1FD-90EFEC04E46B}"/>
    <dgm:cxn modelId="{5FE6D7BC-AA0B-445A-B2E2-09A741A7738C}" type="presOf" srcId="{338921DE-61A5-4725-9231-9DC4AE5D051B}" destId="{F170923D-032A-4B5B-B4E0-A91F7CCEDFD0}" srcOrd="0" destOrd="0" presId="urn:microsoft.com/office/officeart/2005/8/layout/matrix1"/>
    <dgm:cxn modelId="{F25228C9-6559-4574-81D7-0ACDAF30F138}" type="presOf" srcId="{16B04A0E-A87E-4343-8342-CBF66766ECEA}" destId="{58804ABA-106B-4707-8D34-AC909D1E969A}" srcOrd="0" destOrd="0" presId="urn:microsoft.com/office/officeart/2005/8/layout/matrix1"/>
    <dgm:cxn modelId="{A3B8ECCB-1AA7-421F-B40F-62E1B39C2553}" type="presOf" srcId="{526252F8-F400-452B-BF4A-B5728FA777BC}" destId="{DE4E842B-DDAF-4489-999D-1EC7BEB96803}" srcOrd="0" destOrd="0" presId="urn:microsoft.com/office/officeart/2005/8/layout/matrix1"/>
    <dgm:cxn modelId="{75C44AFE-A40D-4118-83F5-F6E1A26B127E}" type="presParOf" srcId="{DE4E842B-DDAF-4489-999D-1EC7BEB96803}" destId="{EE1742A3-354A-4093-B37A-EF56D52393A8}" srcOrd="0" destOrd="0" presId="urn:microsoft.com/office/officeart/2005/8/layout/matrix1"/>
    <dgm:cxn modelId="{025E6052-4A6D-4B6C-A5DE-2E8B3E1EFF12}" type="presParOf" srcId="{EE1742A3-354A-4093-B37A-EF56D52393A8}" destId="{58804ABA-106B-4707-8D34-AC909D1E969A}" srcOrd="0" destOrd="0" presId="urn:microsoft.com/office/officeart/2005/8/layout/matrix1"/>
    <dgm:cxn modelId="{1D78F857-24A6-4148-B875-3C230C7403DC}" type="presParOf" srcId="{EE1742A3-354A-4093-B37A-EF56D52393A8}" destId="{26364D55-6AC2-4C3B-ABB1-AAB1365D7EA3}" srcOrd="1" destOrd="0" presId="urn:microsoft.com/office/officeart/2005/8/layout/matrix1"/>
    <dgm:cxn modelId="{E9A69199-CB56-4FEB-8371-9BF0EEDD6F17}" type="presParOf" srcId="{EE1742A3-354A-4093-B37A-EF56D52393A8}" destId="{E6104791-22BD-4A02-B97B-9C44363B08A5}" srcOrd="2" destOrd="0" presId="urn:microsoft.com/office/officeart/2005/8/layout/matrix1"/>
    <dgm:cxn modelId="{BA4B1FC9-3323-404A-AFFA-2A33C4728D47}" type="presParOf" srcId="{EE1742A3-354A-4093-B37A-EF56D52393A8}" destId="{41D59BEC-DBBE-4208-A338-B22BFCF2CA0D}" srcOrd="3" destOrd="0" presId="urn:microsoft.com/office/officeart/2005/8/layout/matrix1"/>
    <dgm:cxn modelId="{AB35A680-B177-4A9B-BC2F-52B346E6D246}" type="presParOf" srcId="{EE1742A3-354A-4093-B37A-EF56D52393A8}" destId="{F170923D-032A-4B5B-B4E0-A91F7CCEDFD0}" srcOrd="4" destOrd="0" presId="urn:microsoft.com/office/officeart/2005/8/layout/matrix1"/>
    <dgm:cxn modelId="{2C7A856D-D3E2-4EB7-819D-84624BD9C993}" type="presParOf" srcId="{EE1742A3-354A-4093-B37A-EF56D52393A8}" destId="{B39BAF30-F733-4143-B54B-3A4AE53C5EC5}" srcOrd="5" destOrd="0" presId="urn:microsoft.com/office/officeart/2005/8/layout/matrix1"/>
    <dgm:cxn modelId="{20BAC755-E0C0-4BEF-9531-AE151BA4E35D}" type="presParOf" srcId="{EE1742A3-354A-4093-B37A-EF56D52393A8}" destId="{6FEE043F-5937-4F29-A636-9EB66E77B540}" srcOrd="6" destOrd="0" presId="urn:microsoft.com/office/officeart/2005/8/layout/matrix1"/>
    <dgm:cxn modelId="{1F9D8901-CB22-4E29-AB42-A881BAB160B5}" type="presParOf" srcId="{EE1742A3-354A-4093-B37A-EF56D52393A8}" destId="{EFAE3E68-6DED-4718-AEF4-7E011384745A}" srcOrd="7" destOrd="0" presId="urn:microsoft.com/office/officeart/2005/8/layout/matrix1"/>
    <dgm:cxn modelId="{1770C146-F1F5-4E03-BB03-BDA0DD5C6DDC}" type="presParOf" srcId="{DE4E842B-DDAF-4489-999D-1EC7BEB96803}" destId="{944E57FE-A3F4-49F8-BCEF-FEABAF38D75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B7888C-F97F-4BBE-965B-390559FF7DF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E784717-FC8C-4FA8-BCD5-6351ABD236A8}">
      <dgm:prSet phldrT="[Text]" custT="1"/>
      <dgm:spPr>
        <a:xfrm>
          <a:off x="4498852" y="304800"/>
          <a:ext cx="2359143" cy="1291303"/>
        </a:xfrm>
        <a:prstGeom prst="rect">
          <a:avLst/>
        </a:prstGeom>
        <a:noFill/>
        <a:ln>
          <a:noFill/>
        </a:ln>
        <a:effectLst/>
      </dgm:spPr>
      <dgm:t>
        <a:bodyPr/>
        <a:lstStyle/>
        <a:p>
          <a:pPr>
            <a:buNone/>
          </a:pPr>
          <a:endParaRPr lang="en-US" sz="1200" dirty="0">
            <a:solidFill>
              <a:sysClr val="windowText" lastClr="000000">
                <a:hueOff val="0"/>
                <a:satOff val="0"/>
                <a:lumOff val="0"/>
                <a:alphaOff val="0"/>
              </a:sysClr>
            </a:solidFill>
            <a:latin typeface="Calibri"/>
            <a:ea typeface="+mn-ea"/>
            <a:cs typeface="+mn-cs"/>
          </a:endParaRPr>
        </a:p>
        <a:p>
          <a:pPr>
            <a:buNone/>
          </a:pPr>
          <a:endParaRPr lang="en-US" sz="900" dirty="0">
            <a:solidFill>
              <a:sysClr val="windowText" lastClr="000000">
                <a:hueOff val="0"/>
                <a:satOff val="0"/>
                <a:lumOff val="0"/>
                <a:alphaOff val="0"/>
              </a:sysClr>
            </a:solidFill>
            <a:latin typeface="Calibri"/>
            <a:ea typeface="+mn-ea"/>
            <a:cs typeface="+mn-cs"/>
          </a:endParaRPr>
        </a:p>
        <a:p>
          <a:pPr>
            <a:buNone/>
          </a:pPr>
          <a:endParaRPr lang="en-US" sz="900" dirty="0">
            <a:solidFill>
              <a:sysClr val="windowText" lastClr="000000">
                <a:hueOff val="0"/>
                <a:satOff val="0"/>
                <a:lumOff val="0"/>
                <a:alphaOff val="0"/>
              </a:sysClr>
            </a:solidFill>
            <a:latin typeface="Calibri"/>
            <a:ea typeface="+mn-ea"/>
            <a:cs typeface="+mn-cs"/>
          </a:endParaRPr>
        </a:p>
        <a:p>
          <a:pPr>
            <a:buNone/>
          </a:pPr>
          <a:endParaRPr lang="en-US" sz="900" dirty="0">
            <a:solidFill>
              <a:sysClr val="windowText" lastClr="000000">
                <a:hueOff val="0"/>
                <a:satOff val="0"/>
                <a:lumOff val="0"/>
                <a:alphaOff val="0"/>
              </a:sysClr>
            </a:solidFill>
            <a:latin typeface="Calibri"/>
            <a:ea typeface="+mn-ea"/>
            <a:cs typeface="+mn-cs"/>
          </a:endParaRPr>
        </a:p>
      </dgm:t>
    </dgm:pt>
    <dgm:pt modelId="{35A3CD03-57AA-487D-A1B7-B0973B17CB10}" type="parTrans" cxnId="{C7F25D2E-B8A7-4EB4-A9B1-1662A30C0201}">
      <dgm:prSet/>
      <dgm:spPr/>
      <dgm:t>
        <a:bodyPr/>
        <a:lstStyle/>
        <a:p>
          <a:endParaRPr lang="en-US"/>
        </a:p>
      </dgm:t>
    </dgm:pt>
    <dgm:pt modelId="{8A10DDA7-28CF-404C-98C6-E9DEB4116C24}" type="sibTrans" cxnId="{C7F25D2E-B8A7-4EB4-A9B1-1662A30C0201}">
      <dgm:prSet/>
      <dgm:spPr/>
      <dgm:t>
        <a:bodyPr/>
        <a:lstStyle/>
        <a:p>
          <a:endParaRPr lang="en-US"/>
        </a:p>
      </dgm:t>
    </dgm:pt>
    <dgm:pt modelId="{4741ED3A-A4A6-48A6-A458-879A77E33A1F}">
      <dgm:prSet phldrT="[Text]" custT="1"/>
      <dgm:spPr>
        <a:xfrm>
          <a:off x="1063751" y="2514596"/>
          <a:ext cx="2974848" cy="2121827"/>
        </a:xfrm>
        <a:prstGeom prst="rect">
          <a:avLst/>
        </a:prstGeom>
        <a:noFill/>
        <a:ln>
          <a:noFill/>
        </a:ln>
        <a:effectLst/>
      </dgm:spPr>
      <dgm:t>
        <a:bodyPr/>
        <a:lstStyle/>
        <a:p>
          <a:pPr algn="l">
            <a:buNone/>
          </a:pPr>
          <a:r>
            <a:rPr lang="en-US" sz="18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High risk MDS</a:t>
          </a:r>
        </a:p>
        <a:p>
          <a:pPr algn="l">
            <a:buNone/>
          </a:pPr>
          <a:r>
            <a:rPr lang="en-US" sz="18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Poor risk genetic mutations</a:t>
          </a:r>
        </a:p>
        <a:p>
          <a:pPr algn="l">
            <a:buNone/>
          </a:pPr>
          <a:r>
            <a:rPr lang="en-US" sz="18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 response to non-transplant treatments</a:t>
          </a:r>
        </a:p>
        <a:p>
          <a:pPr algn="l">
            <a:buNone/>
          </a:pPr>
          <a:r>
            <a:rPr lang="en-US" sz="18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Potential cure</a:t>
          </a:r>
          <a:endParaRPr lang="en-US" sz="1600" b="1" dirty="0">
            <a:solidFill>
              <a:sysClr val="windowText" lastClr="000000">
                <a:hueOff val="0"/>
                <a:satOff val="0"/>
                <a:lumOff val="0"/>
                <a:alphaOff val="0"/>
              </a:sysClr>
            </a:solidFill>
            <a:latin typeface="Calibri"/>
            <a:ea typeface="+mn-ea"/>
            <a:cs typeface="+mn-cs"/>
          </a:endParaRPr>
        </a:p>
      </dgm:t>
    </dgm:pt>
    <dgm:pt modelId="{F73C9F5D-B522-450A-8B96-C3BC7B0D9108}" type="parTrans" cxnId="{CADFA505-31CC-40A9-B667-7DE12A42E614}">
      <dgm:prSet/>
      <dgm:spPr/>
      <dgm:t>
        <a:bodyPr/>
        <a:lstStyle/>
        <a:p>
          <a:endParaRPr lang="en-US"/>
        </a:p>
      </dgm:t>
    </dgm:pt>
    <dgm:pt modelId="{D89D4177-E969-4A5B-B0BC-5AD8EC3681B8}" type="sibTrans" cxnId="{CADFA505-31CC-40A9-B667-7DE12A42E614}">
      <dgm:prSet/>
      <dgm:spPr/>
      <dgm:t>
        <a:bodyPr/>
        <a:lstStyle/>
        <a:p>
          <a:endParaRPr lang="en-US"/>
        </a:p>
      </dgm:t>
    </dgm:pt>
    <dgm:pt modelId="{6EA4710B-70C8-4AA1-8B38-631ED2E8C591}" type="pres">
      <dgm:prSet presAssocID="{A5B7888C-F97F-4BBE-965B-390559FF7DF6}" presName="compositeShape" presStyleCnt="0">
        <dgm:presLayoutVars>
          <dgm:chMax val="2"/>
          <dgm:dir/>
          <dgm:resizeHandles val="exact"/>
        </dgm:presLayoutVars>
      </dgm:prSet>
      <dgm:spPr/>
    </dgm:pt>
    <dgm:pt modelId="{0D82B002-BF40-4B98-AE1D-F7B0EDAB2F66}" type="pres">
      <dgm:prSet presAssocID="{A5B7888C-F97F-4BBE-965B-390559FF7DF6}" presName="divider" presStyleLbl="fgShp" presStyleIdx="0" presStyleCnt="1"/>
      <dgm:spPr>
        <a:xfrm rot="21300000">
          <a:off x="25254" y="1794666"/>
          <a:ext cx="8179091" cy="936629"/>
        </a:xfrm>
        <a:prstGeom prst="mathMinus">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DB2A984B-A0D3-40A6-A5F0-CC0F5B5A9AE3}" type="pres">
      <dgm:prSet presAssocID="{8E784717-FC8C-4FA8-BCD5-6351ABD236A8}" presName="downArrow" presStyleLbl="node1" presStyleIdx="0" presStyleCnt="2" custScaleX="81234"/>
      <dgm:spPr>
        <a:xfrm>
          <a:off x="1219207" y="226298"/>
          <a:ext cx="2005569" cy="1810385"/>
        </a:xfrm>
        <a:prstGeom prst="downArrow">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59EFFAF-A61B-4CFC-BDF0-D58B43AB07C5}" type="pres">
      <dgm:prSet presAssocID="{8E784717-FC8C-4FA8-BCD5-6351ABD236A8}" presName="downArrowText" presStyleLbl="revTx" presStyleIdx="0" presStyleCnt="2" custScaleX="89583" custScaleY="67931">
        <dgm:presLayoutVars>
          <dgm:bulletEnabled val="1"/>
        </dgm:presLayoutVars>
      </dgm:prSet>
      <dgm:spPr/>
    </dgm:pt>
    <dgm:pt modelId="{1B1439D7-5EF2-461E-84E3-B408FB5BB3D3}" type="pres">
      <dgm:prSet presAssocID="{4741ED3A-A4A6-48A6-A458-879A77E33A1F}" presName="upArrow" presStyleLbl="node1" presStyleIdx="1" presStyleCnt="2" custScaleX="85432"/>
      <dgm:spPr>
        <a:xfrm>
          <a:off x="4953001" y="2489279"/>
          <a:ext cx="2109213" cy="1810385"/>
        </a:xfrm>
        <a:prstGeom prst="upArrow">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9F234523-809E-4763-B5A2-0D1A2BF7065E}" type="pres">
      <dgm:prSet presAssocID="{4741ED3A-A4A6-48A6-A458-879A77E33A1F}" presName="upArrowText" presStyleLbl="revTx" presStyleIdx="1" presStyleCnt="2" custScaleX="130049" custScaleY="111622" custLinFactNeighborX="10899" custLinFactNeighborY="7285">
        <dgm:presLayoutVars>
          <dgm:bulletEnabled val="1"/>
        </dgm:presLayoutVars>
      </dgm:prSet>
      <dgm:spPr/>
    </dgm:pt>
  </dgm:ptLst>
  <dgm:cxnLst>
    <dgm:cxn modelId="{CADFA505-31CC-40A9-B667-7DE12A42E614}" srcId="{A5B7888C-F97F-4BBE-965B-390559FF7DF6}" destId="{4741ED3A-A4A6-48A6-A458-879A77E33A1F}" srcOrd="1" destOrd="0" parTransId="{F73C9F5D-B522-450A-8B96-C3BC7B0D9108}" sibTransId="{D89D4177-E969-4A5B-B0BC-5AD8EC3681B8}"/>
    <dgm:cxn modelId="{C7F25D2E-B8A7-4EB4-A9B1-1662A30C0201}" srcId="{A5B7888C-F97F-4BBE-965B-390559FF7DF6}" destId="{8E784717-FC8C-4FA8-BCD5-6351ABD236A8}" srcOrd="0" destOrd="0" parTransId="{35A3CD03-57AA-487D-A1B7-B0973B17CB10}" sibTransId="{8A10DDA7-28CF-404C-98C6-E9DEB4116C24}"/>
    <dgm:cxn modelId="{0AD8D25A-A77B-4BD2-B34E-D193858BA16E}" type="presOf" srcId="{4741ED3A-A4A6-48A6-A458-879A77E33A1F}" destId="{9F234523-809E-4763-B5A2-0D1A2BF7065E}" srcOrd="0" destOrd="0" presId="urn:microsoft.com/office/officeart/2005/8/layout/arrow3"/>
    <dgm:cxn modelId="{66027E9B-99E6-4CD0-BEC6-3F25A4C01B59}" type="presOf" srcId="{A5B7888C-F97F-4BBE-965B-390559FF7DF6}" destId="{6EA4710B-70C8-4AA1-8B38-631ED2E8C591}" srcOrd="0" destOrd="0" presId="urn:microsoft.com/office/officeart/2005/8/layout/arrow3"/>
    <dgm:cxn modelId="{51FA7BEA-6024-43E0-9E56-AADCC96825D9}" type="presOf" srcId="{8E784717-FC8C-4FA8-BCD5-6351ABD236A8}" destId="{F59EFFAF-A61B-4CFC-BDF0-D58B43AB07C5}" srcOrd="0" destOrd="0" presId="urn:microsoft.com/office/officeart/2005/8/layout/arrow3"/>
    <dgm:cxn modelId="{97749F29-96E6-4844-BBE9-E417EBFD063B}" type="presParOf" srcId="{6EA4710B-70C8-4AA1-8B38-631ED2E8C591}" destId="{0D82B002-BF40-4B98-AE1D-F7B0EDAB2F66}" srcOrd="0" destOrd="0" presId="urn:microsoft.com/office/officeart/2005/8/layout/arrow3"/>
    <dgm:cxn modelId="{529DACCE-7C56-4F95-8F4E-3751592445CA}" type="presParOf" srcId="{6EA4710B-70C8-4AA1-8B38-631ED2E8C591}" destId="{DB2A984B-A0D3-40A6-A5F0-CC0F5B5A9AE3}" srcOrd="1" destOrd="0" presId="urn:microsoft.com/office/officeart/2005/8/layout/arrow3"/>
    <dgm:cxn modelId="{97740259-A587-4923-B566-8561EB2C686C}" type="presParOf" srcId="{6EA4710B-70C8-4AA1-8B38-631ED2E8C591}" destId="{F59EFFAF-A61B-4CFC-BDF0-D58B43AB07C5}" srcOrd="2" destOrd="0" presId="urn:microsoft.com/office/officeart/2005/8/layout/arrow3"/>
    <dgm:cxn modelId="{89DD414B-B613-42D7-902B-B584D3C23995}" type="presParOf" srcId="{6EA4710B-70C8-4AA1-8B38-631ED2E8C591}" destId="{1B1439D7-5EF2-461E-84E3-B408FB5BB3D3}" srcOrd="3" destOrd="0" presId="urn:microsoft.com/office/officeart/2005/8/layout/arrow3"/>
    <dgm:cxn modelId="{2F0601D9-138E-4165-A2B6-0B35C0745F3C}" type="presParOf" srcId="{6EA4710B-70C8-4AA1-8B38-631ED2E8C591}" destId="{9F234523-809E-4763-B5A2-0D1A2BF7065E}"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246E5A-7D11-4FD9-A4BA-8B37758FA780}"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3BC31BF7-8FDF-48AA-8B31-C54C8F640437}">
      <dgm:prSet phldrT="[Text]" custT="1"/>
      <dgm:spPr/>
      <dgm:t>
        <a:bodyPr/>
        <a:lstStyle/>
        <a:p>
          <a:r>
            <a:rPr lang="en-US" sz="1600" b="1" dirty="0"/>
            <a:t>Your transplant team works with your treating doctor on a care plan and searches for a donor</a:t>
          </a:r>
        </a:p>
      </dgm:t>
    </dgm:pt>
    <dgm:pt modelId="{3813B474-6F2D-4F36-8A87-54A2954678CE}" type="parTrans" cxnId="{B87E3251-3560-4FEB-8907-08B2A8F4C13B}">
      <dgm:prSet/>
      <dgm:spPr/>
      <dgm:t>
        <a:bodyPr/>
        <a:lstStyle/>
        <a:p>
          <a:endParaRPr lang="en-US"/>
        </a:p>
      </dgm:t>
    </dgm:pt>
    <dgm:pt modelId="{C47D618F-4C33-4258-917F-7B7480CA7683}" type="sibTrans" cxnId="{B87E3251-3560-4FEB-8907-08B2A8F4C13B}">
      <dgm:prSet/>
      <dgm:spPr/>
      <dgm:t>
        <a:bodyPr/>
        <a:lstStyle/>
        <a:p>
          <a:endParaRPr lang="en-US"/>
        </a:p>
      </dgm:t>
    </dgm:pt>
    <dgm:pt modelId="{F8E3047F-4E71-4540-BF9C-DBBAA6B895C5}">
      <dgm:prSet phldrT="[Text]" custT="1"/>
      <dgm:spPr/>
      <dgm:t>
        <a:bodyPr/>
        <a:lstStyle/>
        <a:p>
          <a:r>
            <a:rPr lang="en-US" sz="1600" b="1" dirty="0"/>
            <a:t>Best possible donor is chosen and dates for transplant are decided</a:t>
          </a:r>
        </a:p>
      </dgm:t>
    </dgm:pt>
    <dgm:pt modelId="{11163AFF-E6D7-4894-8492-E8AAB51E34C5}" type="parTrans" cxnId="{5B9BA29C-0241-4405-BFE2-78CC57BAB901}">
      <dgm:prSet/>
      <dgm:spPr/>
      <dgm:t>
        <a:bodyPr/>
        <a:lstStyle/>
        <a:p>
          <a:endParaRPr lang="en-US"/>
        </a:p>
      </dgm:t>
    </dgm:pt>
    <dgm:pt modelId="{A63CCC7A-827D-4624-A408-161291DC66FC}" type="sibTrans" cxnId="{5B9BA29C-0241-4405-BFE2-78CC57BAB901}">
      <dgm:prSet/>
      <dgm:spPr/>
      <dgm:t>
        <a:bodyPr/>
        <a:lstStyle/>
        <a:p>
          <a:endParaRPr lang="en-US"/>
        </a:p>
      </dgm:t>
    </dgm:pt>
    <dgm:pt modelId="{89AF40C9-74FE-4701-8DDF-E10559DB0EDB}">
      <dgm:prSet custT="1"/>
      <dgm:spPr/>
      <dgm:t>
        <a:bodyPr/>
        <a:lstStyle/>
        <a:p>
          <a:r>
            <a:rPr lang="en-US" sz="1600" b="1" dirty="0"/>
            <a:t>You meet with a transplant doctor/ team</a:t>
          </a:r>
        </a:p>
      </dgm:t>
    </dgm:pt>
    <dgm:pt modelId="{3C2D2C0C-D13F-4727-9B82-7D842B3E4741}" type="parTrans" cxnId="{2CD3AD87-86C4-4059-98ED-E76B91E06F8F}">
      <dgm:prSet/>
      <dgm:spPr/>
      <dgm:t>
        <a:bodyPr/>
        <a:lstStyle/>
        <a:p>
          <a:endParaRPr lang="en-US"/>
        </a:p>
      </dgm:t>
    </dgm:pt>
    <dgm:pt modelId="{6FDA93B3-852C-425D-843B-4B3D4A1B2252}" type="sibTrans" cxnId="{2CD3AD87-86C4-4059-98ED-E76B91E06F8F}">
      <dgm:prSet/>
      <dgm:spPr/>
      <dgm:t>
        <a:bodyPr/>
        <a:lstStyle/>
        <a:p>
          <a:endParaRPr lang="en-US"/>
        </a:p>
      </dgm:t>
    </dgm:pt>
    <dgm:pt modelId="{D2CB9049-DB7B-43B7-97D9-783D2AE31F33}">
      <dgm:prSet custT="1"/>
      <dgm:spPr/>
      <dgm:t>
        <a:bodyPr/>
        <a:lstStyle/>
        <a:p>
          <a:r>
            <a:rPr lang="en-US" sz="1600" b="1" dirty="0"/>
            <a:t>Referral from your treating doctor</a:t>
          </a:r>
        </a:p>
      </dgm:t>
    </dgm:pt>
    <dgm:pt modelId="{EC9FD8E5-323B-456F-A022-CD546036830D}" type="parTrans" cxnId="{0042A4E2-FA6F-4DF3-AD63-DA3DDB9B31C7}">
      <dgm:prSet/>
      <dgm:spPr/>
      <dgm:t>
        <a:bodyPr/>
        <a:lstStyle/>
        <a:p>
          <a:endParaRPr lang="en-US"/>
        </a:p>
      </dgm:t>
    </dgm:pt>
    <dgm:pt modelId="{91D426B2-B086-404C-9200-176EE8F6ADDA}" type="sibTrans" cxnId="{0042A4E2-FA6F-4DF3-AD63-DA3DDB9B31C7}">
      <dgm:prSet/>
      <dgm:spPr/>
      <dgm:t>
        <a:bodyPr/>
        <a:lstStyle/>
        <a:p>
          <a:endParaRPr lang="en-US"/>
        </a:p>
      </dgm:t>
    </dgm:pt>
    <dgm:pt modelId="{B0E0E7A1-3DB3-4506-974C-7FEE1264B4B8}">
      <dgm:prSet custT="1"/>
      <dgm:spPr/>
      <dgm:t>
        <a:bodyPr/>
        <a:lstStyle/>
        <a:p>
          <a:r>
            <a:rPr lang="en-US" sz="1600" b="1" dirty="0"/>
            <a:t>You undergo a comprehensive clinical evaluation</a:t>
          </a:r>
        </a:p>
      </dgm:t>
    </dgm:pt>
    <dgm:pt modelId="{BA7B30CA-CA79-4C6D-9F66-57E6F896D0F5}" type="parTrans" cxnId="{93792D04-DEE8-4089-9009-43119554770A}">
      <dgm:prSet/>
      <dgm:spPr/>
      <dgm:t>
        <a:bodyPr/>
        <a:lstStyle/>
        <a:p>
          <a:endParaRPr lang="en-US"/>
        </a:p>
      </dgm:t>
    </dgm:pt>
    <dgm:pt modelId="{6D557794-2273-4410-9023-AA9F15A460E0}" type="sibTrans" cxnId="{93792D04-DEE8-4089-9009-43119554770A}">
      <dgm:prSet/>
      <dgm:spPr/>
      <dgm:t>
        <a:bodyPr/>
        <a:lstStyle/>
        <a:p>
          <a:endParaRPr lang="en-US"/>
        </a:p>
      </dgm:t>
    </dgm:pt>
    <dgm:pt modelId="{07CE93CE-BCC3-4CE6-9B6D-9D93C0679D85}" type="pres">
      <dgm:prSet presAssocID="{9F246E5A-7D11-4FD9-A4BA-8B37758FA780}" presName="CompostProcess" presStyleCnt="0">
        <dgm:presLayoutVars>
          <dgm:dir/>
          <dgm:resizeHandles val="exact"/>
        </dgm:presLayoutVars>
      </dgm:prSet>
      <dgm:spPr/>
    </dgm:pt>
    <dgm:pt modelId="{C43D4B06-399E-4138-A8BE-EE24A0D19170}" type="pres">
      <dgm:prSet presAssocID="{9F246E5A-7D11-4FD9-A4BA-8B37758FA780}" presName="arrow" presStyleLbl="bgShp" presStyleIdx="0" presStyleCnt="1"/>
      <dgm:spPr/>
    </dgm:pt>
    <dgm:pt modelId="{5566729A-54C9-47CC-8B62-4BBB02270FDB}" type="pres">
      <dgm:prSet presAssocID="{9F246E5A-7D11-4FD9-A4BA-8B37758FA780}" presName="linearProcess" presStyleCnt="0"/>
      <dgm:spPr/>
    </dgm:pt>
    <dgm:pt modelId="{8A2F75FC-C066-40AF-9E89-0D365CC9B0DE}" type="pres">
      <dgm:prSet presAssocID="{D2CB9049-DB7B-43B7-97D9-783D2AE31F33}" presName="textNode" presStyleLbl="node1" presStyleIdx="0" presStyleCnt="5">
        <dgm:presLayoutVars>
          <dgm:bulletEnabled val="1"/>
        </dgm:presLayoutVars>
      </dgm:prSet>
      <dgm:spPr/>
    </dgm:pt>
    <dgm:pt modelId="{3016D4A5-5A95-472E-9CF7-97F050879015}" type="pres">
      <dgm:prSet presAssocID="{91D426B2-B086-404C-9200-176EE8F6ADDA}" presName="sibTrans" presStyleCnt="0"/>
      <dgm:spPr/>
    </dgm:pt>
    <dgm:pt modelId="{996EAE9C-7D51-4AAD-A7A7-C5BA8C4AED69}" type="pres">
      <dgm:prSet presAssocID="{89AF40C9-74FE-4701-8DDF-E10559DB0EDB}" presName="textNode" presStyleLbl="node1" presStyleIdx="1" presStyleCnt="5">
        <dgm:presLayoutVars>
          <dgm:bulletEnabled val="1"/>
        </dgm:presLayoutVars>
      </dgm:prSet>
      <dgm:spPr/>
    </dgm:pt>
    <dgm:pt modelId="{5050D923-0296-4CCD-A93C-845C262C3F12}" type="pres">
      <dgm:prSet presAssocID="{6FDA93B3-852C-425D-843B-4B3D4A1B2252}" presName="sibTrans" presStyleCnt="0"/>
      <dgm:spPr/>
    </dgm:pt>
    <dgm:pt modelId="{B5B1B333-1D31-4A5E-A498-6F7E9DC4FE56}" type="pres">
      <dgm:prSet presAssocID="{3BC31BF7-8FDF-48AA-8B31-C54C8F640437}" presName="textNode" presStyleLbl="node1" presStyleIdx="2" presStyleCnt="5" custScaleX="132327">
        <dgm:presLayoutVars>
          <dgm:bulletEnabled val="1"/>
        </dgm:presLayoutVars>
      </dgm:prSet>
      <dgm:spPr/>
    </dgm:pt>
    <dgm:pt modelId="{4741B0B7-A717-47DE-86AC-E599D77608D9}" type="pres">
      <dgm:prSet presAssocID="{C47D618F-4C33-4258-917F-7B7480CA7683}" presName="sibTrans" presStyleCnt="0"/>
      <dgm:spPr/>
    </dgm:pt>
    <dgm:pt modelId="{7B45E1C7-997A-4376-94F8-3A01BF60D8D3}" type="pres">
      <dgm:prSet presAssocID="{F8E3047F-4E71-4540-BF9C-DBBAA6B895C5}" presName="textNode" presStyleLbl="node1" presStyleIdx="3" presStyleCnt="5">
        <dgm:presLayoutVars>
          <dgm:bulletEnabled val="1"/>
        </dgm:presLayoutVars>
      </dgm:prSet>
      <dgm:spPr/>
    </dgm:pt>
    <dgm:pt modelId="{41C65D82-5602-435A-B2AE-9569A8B6AE71}" type="pres">
      <dgm:prSet presAssocID="{A63CCC7A-827D-4624-A408-161291DC66FC}" presName="sibTrans" presStyleCnt="0"/>
      <dgm:spPr/>
    </dgm:pt>
    <dgm:pt modelId="{C8438C3E-C710-4462-BECE-2ABB1DD0E28C}" type="pres">
      <dgm:prSet presAssocID="{B0E0E7A1-3DB3-4506-974C-7FEE1264B4B8}" presName="textNode" presStyleLbl="node1" presStyleIdx="4" presStyleCnt="5" custScaleX="125897">
        <dgm:presLayoutVars>
          <dgm:bulletEnabled val="1"/>
        </dgm:presLayoutVars>
      </dgm:prSet>
      <dgm:spPr/>
    </dgm:pt>
  </dgm:ptLst>
  <dgm:cxnLst>
    <dgm:cxn modelId="{93792D04-DEE8-4089-9009-43119554770A}" srcId="{9F246E5A-7D11-4FD9-A4BA-8B37758FA780}" destId="{B0E0E7A1-3DB3-4506-974C-7FEE1264B4B8}" srcOrd="4" destOrd="0" parTransId="{BA7B30CA-CA79-4C6D-9F66-57E6F896D0F5}" sibTransId="{6D557794-2273-4410-9023-AA9F15A460E0}"/>
    <dgm:cxn modelId="{65D87A04-D18F-4EED-8953-517B5BB1F79A}" type="presOf" srcId="{3BC31BF7-8FDF-48AA-8B31-C54C8F640437}" destId="{B5B1B333-1D31-4A5E-A498-6F7E9DC4FE56}" srcOrd="0" destOrd="0" presId="urn:microsoft.com/office/officeart/2005/8/layout/hProcess9"/>
    <dgm:cxn modelId="{EAAA6723-BF58-4A03-896F-B7E135C5840A}" type="presOf" srcId="{F8E3047F-4E71-4540-BF9C-DBBAA6B895C5}" destId="{7B45E1C7-997A-4376-94F8-3A01BF60D8D3}" srcOrd="0" destOrd="0" presId="urn:microsoft.com/office/officeart/2005/8/layout/hProcess9"/>
    <dgm:cxn modelId="{BF2C0845-7D2E-4388-A8F3-F27BD69E712F}" type="presOf" srcId="{D2CB9049-DB7B-43B7-97D9-783D2AE31F33}" destId="{8A2F75FC-C066-40AF-9E89-0D365CC9B0DE}" srcOrd="0" destOrd="0" presId="urn:microsoft.com/office/officeart/2005/8/layout/hProcess9"/>
    <dgm:cxn modelId="{B87E3251-3560-4FEB-8907-08B2A8F4C13B}" srcId="{9F246E5A-7D11-4FD9-A4BA-8B37758FA780}" destId="{3BC31BF7-8FDF-48AA-8B31-C54C8F640437}" srcOrd="2" destOrd="0" parTransId="{3813B474-6F2D-4F36-8A87-54A2954678CE}" sibTransId="{C47D618F-4C33-4258-917F-7B7480CA7683}"/>
    <dgm:cxn modelId="{2CD3AD87-86C4-4059-98ED-E76B91E06F8F}" srcId="{9F246E5A-7D11-4FD9-A4BA-8B37758FA780}" destId="{89AF40C9-74FE-4701-8DDF-E10559DB0EDB}" srcOrd="1" destOrd="0" parTransId="{3C2D2C0C-D13F-4727-9B82-7D842B3E4741}" sibTransId="{6FDA93B3-852C-425D-843B-4B3D4A1B2252}"/>
    <dgm:cxn modelId="{7E16DE9B-A883-464F-9A3D-DFEB30C2E29B}" type="presOf" srcId="{B0E0E7A1-3DB3-4506-974C-7FEE1264B4B8}" destId="{C8438C3E-C710-4462-BECE-2ABB1DD0E28C}" srcOrd="0" destOrd="0" presId="urn:microsoft.com/office/officeart/2005/8/layout/hProcess9"/>
    <dgm:cxn modelId="{5B9BA29C-0241-4405-BFE2-78CC57BAB901}" srcId="{9F246E5A-7D11-4FD9-A4BA-8B37758FA780}" destId="{F8E3047F-4E71-4540-BF9C-DBBAA6B895C5}" srcOrd="3" destOrd="0" parTransId="{11163AFF-E6D7-4894-8492-E8AAB51E34C5}" sibTransId="{A63CCC7A-827D-4624-A408-161291DC66FC}"/>
    <dgm:cxn modelId="{24D95BC2-A79B-4E8B-9726-C440ED9AAD01}" type="presOf" srcId="{9F246E5A-7D11-4FD9-A4BA-8B37758FA780}" destId="{07CE93CE-BCC3-4CE6-9B6D-9D93C0679D85}" srcOrd="0" destOrd="0" presId="urn:microsoft.com/office/officeart/2005/8/layout/hProcess9"/>
    <dgm:cxn modelId="{AD15DAE0-6773-4B0F-B947-D6A18D3E1D56}" type="presOf" srcId="{89AF40C9-74FE-4701-8DDF-E10559DB0EDB}" destId="{996EAE9C-7D51-4AAD-A7A7-C5BA8C4AED69}" srcOrd="0" destOrd="0" presId="urn:microsoft.com/office/officeart/2005/8/layout/hProcess9"/>
    <dgm:cxn modelId="{0042A4E2-FA6F-4DF3-AD63-DA3DDB9B31C7}" srcId="{9F246E5A-7D11-4FD9-A4BA-8B37758FA780}" destId="{D2CB9049-DB7B-43B7-97D9-783D2AE31F33}" srcOrd="0" destOrd="0" parTransId="{EC9FD8E5-323B-456F-A022-CD546036830D}" sibTransId="{91D426B2-B086-404C-9200-176EE8F6ADDA}"/>
    <dgm:cxn modelId="{95BB6136-1333-4957-832D-81573B4D9B8E}" type="presParOf" srcId="{07CE93CE-BCC3-4CE6-9B6D-9D93C0679D85}" destId="{C43D4B06-399E-4138-A8BE-EE24A0D19170}" srcOrd="0" destOrd="0" presId="urn:microsoft.com/office/officeart/2005/8/layout/hProcess9"/>
    <dgm:cxn modelId="{21A7FFE4-4CEA-444F-9C98-9A76AB586098}" type="presParOf" srcId="{07CE93CE-BCC3-4CE6-9B6D-9D93C0679D85}" destId="{5566729A-54C9-47CC-8B62-4BBB02270FDB}" srcOrd="1" destOrd="0" presId="urn:microsoft.com/office/officeart/2005/8/layout/hProcess9"/>
    <dgm:cxn modelId="{F733828E-8889-44A3-A6B2-ED85D2D3BA52}" type="presParOf" srcId="{5566729A-54C9-47CC-8B62-4BBB02270FDB}" destId="{8A2F75FC-C066-40AF-9E89-0D365CC9B0DE}" srcOrd="0" destOrd="0" presId="urn:microsoft.com/office/officeart/2005/8/layout/hProcess9"/>
    <dgm:cxn modelId="{3B527737-FD25-4243-BF36-1D932FAE7283}" type="presParOf" srcId="{5566729A-54C9-47CC-8B62-4BBB02270FDB}" destId="{3016D4A5-5A95-472E-9CF7-97F050879015}" srcOrd="1" destOrd="0" presId="urn:microsoft.com/office/officeart/2005/8/layout/hProcess9"/>
    <dgm:cxn modelId="{777B96DC-2CB9-4EEA-8908-791F114B9F57}" type="presParOf" srcId="{5566729A-54C9-47CC-8B62-4BBB02270FDB}" destId="{996EAE9C-7D51-4AAD-A7A7-C5BA8C4AED69}" srcOrd="2" destOrd="0" presId="urn:microsoft.com/office/officeart/2005/8/layout/hProcess9"/>
    <dgm:cxn modelId="{BE9DEBB9-ABA8-47E2-B1D3-32B4CF543295}" type="presParOf" srcId="{5566729A-54C9-47CC-8B62-4BBB02270FDB}" destId="{5050D923-0296-4CCD-A93C-845C262C3F12}" srcOrd="3" destOrd="0" presId="urn:microsoft.com/office/officeart/2005/8/layout/hProcess9"/>
    <dgm:cxn modelId="{BE31EF89-D678-4C2E-82C3-76C065256852}" type="presParOf" srcId="{5566729A-54C9-47CC-8B62-4BBB02270FDB}" destId="{B5B1B333-1D31-4A5E-A498-6F7E9DC4FE56}" srcOrd="4" destOrd="0" presId="urn:microsoft.com/office/officeart/2005/8/layout/hProcess9"/>
    <dgm:cxn modelId="{367566FD-C3A5-49F8-AD91-025ABA26C9E6}" type="presParOf" srcId="{5566729A-54C9-47CC-8B62-4BBB02270FDB}" destId="{4741B0B7-A717-47DE-86AC-E599D77608D9}" srcOrd="5" destOrd="0" presId="urn:microsoft.com/office/officeart/2005/8/layout/hProcess9"/>
    <dgm:cxn modelId="{A325FAAC-F555-4058-A79D-AF424A2AAEE5}" type="presParOf" srcId="{5566729A-54C9-47CC-8B62-4BBB02270FDB}" destId="{7B45E1C7-997A-4376-94F8-3A01BF60D8D3}" srcOrd="6" destOrd="0" presId="urn:microsoft.com/office/officeart/2005/8/layout/hProcess9"/>
    <dgm:cxn modelId="{13E5E404-0F63-41DE-B47E-7FAFDC3175EC}" type="presParOf" srcId="{5566729A-54C9-47CC-8B62-4BBB02270FDB}" destId="{41C65D82-5602-435A-B2AE-9569A8B6AE71}" srcOrd="7" destOrd="0" presId="urn:microsoft.com/office/officeart/2005/8/layout/hProcess9"/>
    <dgm:cxn modelId="{D2A29C4E-CA7C-428E-9790-70F1AE226D49}" type="presParOf" srcId="{5566729A-54C9-47CC-8B62-4BBB02270FDB}" destId="{C8438C3E-C710-4462-BECE-2ABB1DD0E28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46E5A-7D11-4FD9-A4BA-8B37758FA780}"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3BC31BF7-8FDF-48AA-8B31-C54C8F640437}">
      <dgm:prSet phldrT="[Text]"/>
      <dgm:spPr/>
      <dgm:t>
        <a:bodyPr/>
        <a:lstStyle/>
        <a:p>
          <a:r>
            <a:rPr lang="en-US" b="1" dirty="0"/>
            <a:t>Your new cells start to grow</a:t>
          </a:r>
        </a:p>
      </dgm:t>
    </dgm:pt>
    <dgm:pt modelId="{3813B474-6F2D-4F36-8A87-54A2954678CE}" type="parTrans" cxnId="{B87E3251-3560-4FEB-8907-08B2A8F4C13B}">
      <dgm:prSet/>
      <dgm:spPr/>
      <dgm:t>
        <a:bodyPr/>
        <a:lstStyle/>
        <a:p>
          <a:endParaRPr lang="en-US"/>
        </a:p>
      </dgm:t>
    </dgm:pt>
    <dgm:pt modelId="{C47D618F-4C33-4258-917F-7B7480CA7683}" type="sibTrans" cxnId="{B87E3251-3560-4FEB-8907-08B2A8F4C13B}">
      <dgm:prSet/>
      <dgm:spPr/>
      <dgm:t>
        <a:bodyPr/>
        <a:lstStyle/>
        <a:p>
          <a:endParaRPr lang="en-US"/>
        </a:p>
      </dgm:t>
    </dgm:pt>
    <dgm:pt modelId="{F8E3047F-4E71-4540-BF9C-DBBAA6B895C5}">
      <dgm:prSet phldrT="[Text]"/>
      <dgm:spPr/>
      <dgm:t>
        <a:bodyPr/>
        <a:lstStyle/>
        <a:p>
          <a:r>
            <a:rPr lang="en-US" b="1" dirty="0"/>
            <a:t>Early recovery and discharge from the hospital</a:t>
          </a:r>
        </a:p>
      </dgm:t>
    </dgm:pt>
    <dgm:pt modelId="{11163AFF-E6D7-4894-8492-E8AAB51E34C5}" type="parTrans" cxnId="{5B9BA29C-0241-4405-BFE2-78CC57BAB901}">
      <dgm:prSet/>
      <dgm:spPr/>
      <dgm:t>
        <a:bodyPr/>
        <a:lstStyle/>
        <a:p>
          <a:endParaRPr lang="en-US"/>
        </a:p>
      </dgm:t>
    </dgm:pt>
    <dgm:pt modelId="{A63CCC7A-827D-4624-A408-161291DC66FC}" type="sibTrans" cxnId="{5B9BA29C-0241-4405-BFE2-78CC57BAB901}">
      <dgm:prSet/>
      <dgm:spPr/>
      <dgm:t>
        <a:bodyPr/>
        <a:lstStyle/>
        <a:p>
          <a:endParaRPr lang="en-US"/>
        </a:p>
      </dgm:t>
    </dgm:pt>
    <dgm:pt modelId="{89AF40C9-74FE-4701-8DDF-E10559DB0EDB}">
      <dgm:prSet/>
      <dgm:spPr/>
      <dgm:t>
        <a:bodyPr/>
        <a:lstStyle/>
        <a:p>
          <a:r>
            <a:rPr lang="en-US" b="1" dirty="0"/>
            <a:t>You undergo conditioning followed by stem cell infusion</a:t>
          </a:r>
        </a:p>
      </dgm:t>
    </dgm:pt>
    <dgm:pt modelId="{3C2D2C0C-D13F-4727-9B82-7D842B3E4741}" type="parTrans" cxnId="{2CD3AD87-86C4-4059-98ED-E76B91E06F8F}">
      <dgm:prSet/>
      <dgm:spPr/>
      <dgm:t>
        <a:bodyPr/>
        <a:lstStyle/>
        <a:p>
          <a:endParaRPr lang="en-US"/>
        </a:p>
      </dgm:t>
    </dgm:pt>
    <dgm:pt modelId="{6FDA93B3-852C-425D-843B-4B3D4A1B2252}" type="sibTrans" cxnId="{2CD3AD87-86C4-4059-98ED-E76B91E06F8F}">
      <dgm:prSet/>
      <dgm:spPr/>
      <dgm:t>
        <a:bodyPr/>
        <a:lstStyle/>
        <a:p>
          <a:endParaRPr lang="en-US"/>
        </a:p>
      </dgm:t>
    </dgm:pt>
    <dgm:pt modelId="{D2CB9049-DB7B-43B7-97D9-783D2AE31F33}">
      <dgm:prSet/>
      <dgm:spPr/>
      <dgm:t>
        <a:bodyPr/>
        <a:lstStyle/>
        <a:p>
          <a:r>
            <a:rPr lang="en-US" b="1" dirty="0"/>
            <a:t>You are admitted to the hospital</a:t>
          </a:r>
        </a:p>
      </dgm:t>
    </dgm:pt>
    <dgm:pt modelId="{EC9FD8E5-323B-456F-A022-CD546036830D}" type="parTrans" cxnId="{0042A4E2-FA6F-4DF3-AD63-DA3DDB9B31C7}">
      <dgm:prSet/>
      <dgm:spPr/>
      <dgm:t>
        <a:bodyPr/>
        <a:lstStyle/>
        <a:p>
          <a:endParaRPr lang="en-US"/>
        </a:p>
      </dgm:t>
    </dgm:pt>
    <dgm:pt modelId="{91D426B2-B086-404C-9200-176EE8F6ADDA}" type="sibTrans" cxnId="{0042A4E2-FA6F-4DF3-AD63-DA3DDB9B31C7}">
      <dgm:prSet/>
      <dgm:spPr/>
      <dgm:t>
        <a:bodyPr/>
        <a:lstStyle/>
        <a:p>
          <a:endParaRPr lang="en-US"/>
        </a:p>
      </dgm:t>
    </dgm:pt>
    <dgm:pt modelId="{B5CC8117-63C1-4D09-AB03-277572C83C93}">
      <dgm:prSet/>
      <dgm:spPr/>
      <dgm:t>
        <a:bodyPr/>
        <a:lstStyle/>
        <a:p>
          <a:r>
            <a:rPr lang="en-US" b="1" dirty="0"/>
            <a:t>You are followed closely in the outpatient clinic for the first 100 days after transplant</a:t>
          </a:r>
        </a:p>
      </dgm:t>
    </dgm:pt>
    <dgm:pt modelId="{9278B8C5-4C51-460A-979C-132B916CC650}" type="parTrans" cxnId="{086EAE9E-1FCD-44D7-9132-6D942A4FC5D1}">
      <dgm:prSet/>
      <dgm:spPr/>
      <dgm:t>
        <a:bodyPr/>
        <a:lstStyle/>
        <a:p>
          <a:endParaRPr lang="en-US"/>
        </a:p>
      </dgm:t>
    </dgm:pt>
    <dgm:pt modelId="{1A7ACDA6-A121-4228-B7BF-1C86F689E116}" type="sibTrans" cxnId="{086EAE9E-1FCD-44D7-9132-6D942A4FC5D1}">
      <dgm:prSet/>
      <dgm:spPr/>
      <dgm:t>
        <a:bodyPr/>
        <a:lstStyle/>
        <a:p>
          <a:endParaRPr lang="en-US"/>
        </a:p>
      </dgm:t>
    </dgm:pt>
    <dgm:pt modelId="{07CE93CE-BCC3-4CE6-9B6D-9D93C0679D85}" type="pres">
      <dgm:prSet presAssocID="{9F246E5A-7D11-4FD9-A4BA-8B37758FA780}" presName="CompostProcess" presStyleCnt="0">
        <dgm:presLayoutVars>
          <dgm:dir/>
          <dgm:resizeHandles val="exact"/>
        </dgm:presLayoutVars>
      </dgm:prSet>
      <dgm:spPr/>
    </dgm:pt>
    <dgm:pt modelId="{C43D4B06-399E-4138-A8BE-EE24A0D19170}" type="pres">
      <dgm:prSet presAssocID="{9F246E5A-7D11-4FD9-A4BA-8B37758FA780}" presName="arrow" presStyleLbl="bgShp" presStyleIdx="0" presStyleCnt="1"/>
      <dgm:spPr/>
    </dgm:pt>
    <dgm:pt modelId="{5566729A-54C9-47CC-8B62-4BBB02270FDB}" type="pres">
      <dgm:prSet presAssocID="{9F246E5A-7D11-4FD9-A4BA-8B37758FA780}" presName="linearProcess" presStyleCnt="0"/>
      <dgm:spPr/>
    </dgm:pt>
    <dgm:pt modelId="{8A2F75FC-C066-40AF-9E89-0D365CC9B0DE}" type="pres">
      <dgm:prSet presAssocID="{D2CB9049-DB7B-43B7-97D9-783D2AE31F33}" presName="textNode" presStyleLbl="node1" presStyleIdx="0" presStyleCnt="5">
        <dgm:presLayoutVars>
          <dgm:bulletEnabled val="1"/>
        </dgm:presLayoutVars>
      </dgm:prSet>
      <dgm:spPr/>
    </dgm:pt>
    <dgm:pt modelId="{3016D4A5-5A95-472E-9CF7-97F050879015}" type="pres">
      <dgm:prSet presAssocID="{91D426B2-B086-404C-9200-176EE8F6ADDA}" presName="sibTrans" presStyleCnt="0"/>
      <dgm:spPr/>
    </dgm:pt>
    <dgm:pt modelId="{996EAE9C-7D51-4AAD-A7A7-C5BA8C4AED69}" type="pres">
      <dgm:prSet presAssocID="{89AF40C9-74FE-4701-8DDF-E10559DB0EDB}" presName="textNode" presStyleLbl="node1" presStyleIdx="1" presStyleCnt="5">
        <dgm:presLayoutVars>
          <dgm:bulletEnabled val="1"/>
        </dgm:presLayoutVars>
      </dgm:prSet>
      <dgm:spPr/>
    </dgm:pt>
    <dgm:pt modelId="{5050D923-0296-4CCD-A93C-845C262C3F12}" type="pres">
      <dgm:prSet presAssocID="{6FDA93B3-852C-425D-843B-4B3D4A1B2252}" presName="sibTrans" presStyleCnt="0"/>
      <dgm:spPr/>
    </dgm:pt>
    <dgm:pt modelId="{B5B1B333-1D31-4A5E-A498-6F7E9DC4FE56}" type="pres">
      <dgm:prSet presAssocID="{3BC31BF7-8FDF-48AA-8B31-C54C8F640437}" presName="textNode" presStyleLbl="node1" presStyleIdx="2" presStyleCnt="5">
        <dgm:presLayoutVars>
          <dgm:bulletEnabled val="1"/>
        </dgm:presLayoutVars>
      </dgm:prSet>
      <dgm:spPr/>
    </dgm:pt>
    <dgm:pt modelId="{4741B0B7-A717-47DE-86AC-E599D77608D9}" type="pres">
      <dgm:prSet presAssocID="{C47D618F-4C33-4258-917F-7B7480CA7683}" presName="sibTrans" presStyleCnt="0"/>
      <dgm:spPr/>
    </dgm:pt>
    <dgm:pt modelId="{7B45E1C7-997A-4376-94F8-3A01BF60D8D3}" type="pres">
      <dgm:prSet presAssocID="{F8E3047F-4E71-4540-BF9C-DBBAA6B895C5}" presName="textNode" presStyleLbl="node1" presStyleIdx="3" presStyleCnt="5">
        <dgm:presLayoutVars>
          <dgm:bulletEnabled val="1"/>
        </dgm:presLayoutVars>
      </dgm:prSet>
      <dgm:spPr/>
    </dgm:pt>
    <dgm:pt modelId="{DE3CC661-05D7-4C5B-8920-55040C57654D}" type="pres">
      <dgm:prSet presAssocID="{A63CCC7A-827D-4624-A408-161291DC66FC}" presName="sibTrans" presStyleCnt="0"/>
      <dgm:spPr/>
    </dgm:pt>
    <dgm:pt modelId="{36DAF444-EBB9-4BB0-B68C-12553AC42D7C}" type="pres">
      <dgm:prSet presAssocID="{B5CC8117-63C1-4D09-AB03-277572C83C93}" presName="textNode" presStyleLbl="node1" presStyleIdx="4" presStyleCnt="5">
        <dgm:presLayoutVars>
          <dgm:bulletEnabled val="1"/>
        </dgm:presLayoutVars>
      </dgm:prSet>
      <dgm:spPr/>
    </dgm:pt>
  </dgm:ptLst>
  <dgm:cxnLst>
    <dgm:cxn modelId="{8FEB4312-361B-4ABA-AD30-0CBB899F6C36}" type="presOf" srcId="{3BC31BF7-8FDF-48AA-8B31-C54C8F640437}" destId="{B5B1B333-1D31-4A5E-A498-6F7E9DC4FE56}" srcOrd="0" destOrd="0" presId="urn:microsoft.com/office/officeart/2005/8/layout/hProcess9"/>
    <dgm:cxn modelId="{5CB7FF40-C025-4716-A8C4-C4A8F693DA3B}" type="presOf" srcId="{D2CB9049-DB7B-43B7-97D9-783D2AE31F33}" destId="{8A2F75FC-C066-40AF-9E89-0D365CC9B0DE}" srcOrd="0" destOrd="0" presId="urn:microsoft.com/office/officeart/2005/8/layout/hProcess9"/>
    <dgm:cxn modelId="{B87E3251-3560-4FEB-8907-08B2A8F4C13B}" srcId="{9F246E5A-7D11-4FD9-A4BA-8B37758FA780}" destId="{3BC31BF7-8FDF-48AA-8B31-C54C8F640437}" srcOrd="2" destOrd="0" parTransId="{3813B474-6F2D-4F36-8A87-54A2954678CE}" sibTransId="{C47D618F-4C33-4258-917F-7B7480CA7683}"/>
    <dgm:cxn modelId="{18EDE359-CEBB-4F0E-8CA9-C4D4A1235F39}" type="presOf" srcId="{B5CC8117-63C1-4D09-AB03-277572C83C93}" destId="{36DAF444-EBB9-4BB0-B68C-12553AC42D7C}" srcOrd="0" destOrd="0" presId="urn:microsoft.com/office/officeart/2005/8/layout/hProcess9"/>
    <dgm:cxn modelId="{2CD3AD87-86C4-4059-98ED-E76B91E06F8F}" srcId="{9F246E5A-7D11-4FD9-A4BA-8B37758FA780}" destId="{89AF40C9-74FE-4701-8DDF-E10559DB0EDB}" srcOrd="1" destOrd="0" parTransId="{3C2D2C0C-D13F-4727-9B82-7D842B3E4741}" sibTransId="{6FDA93B3-852C-425D-843B-4B3D4A1B2252}"/>
    <dgm:cxn modelId="{581CAA8D-5CDE-472C-AD1B-E789902B8008}" type="presOf" srcId="{89AF40C9-74FE-4701-8DDF-E10559DB0EDB}" destId="{996EAE9C-7D51-4AAD-A7A7-C5BA8C4AED69}" srcOrd="0" destOrd="0" presId="urn:microsoft.com/office/officeart/2005/8/layout/hProcess9"/>
    <dgm:cxn modelId="{5B9BA29C-0241-4405-BFE2-78CC57BAB901}" srcId="{9F246E5A-7D11-4FD9-A4BA-8B37758FA780}" destId="{F8E3047F-4E71-4540-BF9C-DBBAA6B895C5}" srcOrd="3" destOrd="0" parTransId="{11163AFF-E6D7-4894-8492-E8AAB51E34C5}" sibTransId="{A63CCC7A-827D-4624-A408-161291DC66FC}"/>
    <dgm:cxn modelId="{086EAE9E-1FCD-44D7-9132-6D942A4FC5D1}" srcId="{9F246E5A-7D11-4FD9-A4BA-8B37758FA780}" destId="{B5CC8117-63C1-4D09-AB03-277572C83C93}" srcOrd="4" destOrd="0" parTransId="{9278B8C5-4C51-460A-979C-132B916CC650}" sibTransId="{1A7ACDA6-A121-4228-B7BF-1C86F689E116}"/>
    <dgm:cxn modelId="{71999ACA-C887-49BB-90AB-2005D3E47A3F}" type="presOf" srcId="{F8E3047F-4E71-4540-BF9C-DBBAA6B895C5}" destId="{7B45E1C7-997A-4376-94F8-3A01BF60D8D3}" srcOrd="0" destOrd="0" presId="urn:microsoft.com/office/officeart/2005/8/layout/hProcess9"/>
    <dgm:cxn modelId="{0042A4E2-FA6F-4DF3-AD63-DA3DDB9B31C7}" srcId="{9F246E5A-7D11-4FD9-A4BA-8B37758FA780}" destId="{D2CB9049-DB7B-43B7-97D9-783D2AE31F33}" srcOrd="0" destOrd="0" parTransId="{EC9FD8E5-323B-456F-A022-CD546036830D}" sibTransId="{91D426B2-B086-404C-9200-176EE8F6ADDA}"/>
    <dgm:cxn modelId="{B871EDED-DD82-441F-82B7-F50451E93417}" type="presOf" srcId="{9F246E5A-7D11-4FD9-A4BA-8B37758FA780}" destId="{07CE93CE-BCC3-4CE6-9B6D-9D93C0679D85}" srcOrd="0" destOrd="0" presId="urn:microsoft.com/office/officeart/2005/8/layout/hProcess9"/>
    <dgm:cxn modelId="{39A0077A-5724-4289-8DAE-F75C6AD460FD}" type="presParOf" srcId="{07CE93CE-BCC3-4CE6-9B6D-9D93C0679D85}" destId="{C43D4B06-399E-4138-A8BE-EE24A0D19170}" srcOrd="0" destOrd="0" presId="urn:microsoft.com/office/officeart/2005/8/layout/hProcess9"/>
    <dgm:cxn modelId="{5FE95ED6-170E-45B3-AA00-1F1D8115D703}" type="presParOf" srcId="{07CE93CE-BCC3-4CE6-9B6D-9D93C0679D85}" destId="{5566729A-54C9-47CC-8B62-4BBB02270FDB}" srcOrd="1" destOrd="0" presId="urn:microsoft.com/office/officeart/2005/8/layout/hProcess9"/>
    <dgm:cxn modelId="{3460D949-00AA-40BC-BCF3-C70493010C30}" type="presParOf" srcId="{5566729A-54C9-47CC-8B62-4BBB02270FDB}" destId="{8A2F75FC-C066-40AF-9E89-0D365CC9B0DE}" srcOrd="0" destOrd="0" presId="urn:microsoft.com/office/officeart/2005/8/layout/hProcess9"/>
    <dgm:cxn modelId="{5AC4B6C0-8A23-49DB-A697-E2D490A5A1C5}" type="presParOf" srcId="{5566729A-54C9-47CC-8B62-4BBB02270FDB}" destId="{3016D4A5-5A95-472E-9CF7-97F050879015}" srcOrd="1" destOrd="0" presId="urn:microsoft.com/office/officeart/2005/8/layout/hProcess9"/>
    <dgm:cxn modelId="{FAD7C093-4E62-407F-8812-AAD92EFE9479}" type="presParOf" srcId="{5566729A-54C9-47CC-8B62-4BBB02270FDB}" destId="{996EAE9C-7D51-4AAD-A7A7-C5BA8C4AED69}" srcOrd="2" destOrd="0" presId="urn:microsoft.com/office/officeart/2005/8/layout/hProcess9"/>
    <dgm:cxn modelId="{62CE2222-A79D-4932-AD14-5DBFD779D25D}" type="presParOf" srcId="{5566729A-54C9-47CC-8B62-4BBB02270FDB}" destId="{5050D923-0296-4CCD-A93C-845C262C3F12}" srcOrd="3" destOrd="0" presId="urn:microsoft.com/office/officeart/2005/8/layout/hProcess9"/>
    <dgm:cxn modelId="{F1803370-FA93-4032-A867-AF0AFCF6A95E}" type="presParOf" srcId="{5566729A-54C9-47CC-8B62-4BBB02270FDB}" destId="{B5B1B333-1D31-4A5E-A498-6F7E9DC4FE56}" srcOrd="4" destOrd="0" presId="urn:microsoft.com/office/officeart/2005/8/layout/hProcess9"/>
    <dgm:cxn modelId="{B0CD8A65-7EDD-4E24-807E-694F98169A58}" type="presParOf" srcId="{5566729A-54C9-47CC-8B62-4BBB02270FDB}" destId="{4741B0B7-A717-47DE-86AC-E599D77608D9}" srcOrd="5" destOrd="0" presId="urn:microsoft.com/office/officeart/2005/8/layout/hProcess9"/>
    <dgm:cxn modelId="{F1436406-FB5B-4189-9275-F2A4B5EC0CBF}" type="presParOf" srcId="{5566729A-54C9-47CC-8B62-4BBB02270FDB}" destId="{7B45E1C7-997A-4376-94F8-3A01BF60D8D3}" srcOrd="6" destOrd="0" presId="urn:microsoft.com/office/officeart/2005/8/layout/hProcess9"/>
    <dgm:cxn modelId="{7EC811D4-8F2E-42F3-9A94-199214F01605}" type="presParOf" srcId="{5566729A-54C9-47CC-8B62-4BBB02270FDB}" destId="{DE3CC661-05D7-4C5B-8920-55040C57654D}" srcOrd="7" destOrd="0" presId="urn:microsoft.com/office/officeart/2005/8/layout/hProcess9"/>
    <dgm:cxn modelId="{0E5662D7-AE61-4CD1-BBD0-BB28AACFA927}" type="presParOf" srcId="{5566729A-54C9-47CC-8B62-4BBB02270FDB}" destId="{36DAF444-EBB9-4BB0-B68C-12553AC42D7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93995-05D6-49C5-A76D-B1B7865131FB}">
      <dsp:nvSpPr>
        <dsp:cNvPr id="0" name=""/>
        <dsp:cNvSpPr/>
      </dsp:nvSpPr>
      <dsp:spPr>
        <a:xfrm>
          <a:off x="0" y="482699"/>
          <a:ext cx="109728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645668" rIns="851611" bIns="220472"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dsp:txBody>
      <dsp:txXfrm>
        <a:off x="0" y="482699"/>
        <a:ext cx="10972800" cy="781200"/>
      </dsp:txXfrm>
    </dsp:sp>
    <dsp:sp modelId="{6FAA1BA8-2EF4-420B-A7BC-6F7ABE2C6E7F}">
      <dsp:nvSpPr>
        <dsp:cNvPr id="0" name=""/>
        <dsp:cNvSpPr/>
      </dsp:nvSpPr>
      <dsp:spPr>
        <a:xfrm>
          <a:off x="548640" y="25139"/>
          <a:ext cx="7680960" cy="9151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377950">
            <a:lnSpc>
              <a:spcPct val="90000"/>
            </a:lnSpc>
            <a:spcBef>
              <a:spcPct val="0"/>
            </a:spcBef>
            <a:spcAft>
              <a:spcPct val="35000"/>
            </a:spcAft>
            <a:buNone/>
          </a:pPr>
          <a:r>
            <a:rPr lang="en-US" sz="3100" kern="1200" dirty="0"/>
            <a:t>Myelodysplastic syndromes (MDS) </a:t>
          </a:r>
        </a:p>
      </dsp:txBody>
      <dsp:txXfrm>
        <a:off x="593312" y="69811"/>
        <a:ext cx="7591616" cy="825776"/>
      </dsp:txXfrm>
    </dsp:sp>
    <dsp:sp modelId="{047709F8-393C-4D28-8159-29A1B6CE06BA}">
      <dsp:nvSpPr>
        <dsp:cNvPr id="0" name=""/>
        <dsp:cNvSpPr/>
      </dsp:nvSpPr>
      <dsp:spPr>
        <a:xfrm>
          <a:off x="0" y="1888859"/>
          <a:ext cx="10972800" cy="2734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645668" rIns="851611" bIns="220472" numCol="1" spcCol="1270" anchor="t" anchorCtr="0">
          <a:noAutofit/>
        </a:bodyPr>
        <a:lstStyle/>
        <a:p>
          <a:pPr marL="285750" lvl="1" indent="-285750" algn="l" defTabSz="1377950">
            <a:lnSpc>
              <a:spcPct val="90000"/>
            </a:lnSpc>
            <a:spcBef>
              <a:spcPct val="0"/>
            </a:spcBef>
            <a:spcAft>
              <a:spcPct val="15000"/>
            </a:spcAft>
            <a:buNone/>
          </a:pPr>
          <a:endParaRPr lang="en-US" sz="3100" kern="1200" dirty="0"/>
        </a:p>
        <a:p>
          <a:pPr marL="285750" lvl="1" indent="-285750" algn="l" defTabSz="1377950">
            <a:lnSpc>
              <a:spcPct val="90000"/>
            </a:lnSpc>
            <a:spcBef>
              <a:spcPct val="0"/>
            </a:spcBef>
            <a:spcAft>
              <a:spcPct val="15000"/>
            </a:spcAft>
            <a:buNone/>
          </a:pPr>
          <a:endParaRPr lang="en-US" sz="3100" kern="1200" dirty="0"/>
        </a:p>
        <a:p>
          <a:pPr marL="285750" lvl="1" indent="-285750" algn="l" defTabSz="1377950">
            <a:lnSpc>
              <a:spcPct val="90000"/>
            </a:lnSpc>
            <a:spcBef>
              <a:spcPct val="0"/>
            </a:spcBef>
            <a:spcAft>
              <a:spcPct val="15000"/>
            </a:spcAft>
            <a:buNone/>
          </a:pPr>
          <a:endParaRPr lang="en-US" sz="3100" kern="1200" dirty="0"/>
        </a:p>
        <a:p>
          <a:pPr marL="285750" lvl="1" indent="-285750" algn="l" defTabSz="1377950">
            <a:lnSpc>
              <a:spcPct val="90000"/>
            </a:lnSpc>
            <a:spcBef>
              <a:spcPct val="0"/>
            </a:spcBef>
            <a:spcAft>
              <a:spcPct val="15000"/>
            </a:spcAft>
            <a:buNone/>
          </a:pPr>
          <a:endParaRPr lang="en-US" sz="3100" kern="1200" dirty="0"/>
        </a:p>
      </dsp:txBody>
      <dsp:txXfrm>
        <a:off x="0" y="1888859"/>
        <a:ext cx="10972800" cy="2734200"/>
      </dsp:txXfrm>
    </dsp:sp>
    <dsp:sp modelId="{5088FEE2-C8D5-40A3-AC31-22F1028ED3EE}">
      <dsp:nvSpPr>
        <dsp:cNvPr id="0" name=""/>
        <dsp:cNvSpPr/>
      </dsp:nvSpPr>
      <dsp:spPr>
        <a:xfrm>
          <a:off x="548640" y="1431299"/>
          <a:ext cx="7680960" cy="9151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377950">
            <a:lnSpc>
              <a:spcPct val="90000"/>
            </a:lnSpc>
            <a:spcBef>
              <a:spcPct val="0"/>
            </a:spcBef>
            <a:spcAft>
              <a:spcPct val="35000"/>
            </a:spcAft>
            <a:buNone/>
          </a:pPr>
          <a:r>
            <a:rPr lang="en-US" sz="3100" kern="1200" dirty="0"/>
            <a:t>Role of allogeneic hematopoietic cell transplant for MDS</a:t>
          </a:r>
        </a:p>
      </dsp:txBody>
      <dsp:txXfrm>
        <a:off x="593312" y="1475971"/>
        <a:ext cx="759161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04ABA-106B-4707-8D34-AC909D1E969A}">
      <dsp:nvSpPr>
        <dsp:cNvPr id="0" name=""/>
        <dsp:cNvSpPr/>
      </dsp:nvSpPr>
      <dsp:spPr>
        <a:xfrm rot="16200000">
          <a:off x="1581150" y="-1581150"/>
          <a:ext cx="2324100" cy="54864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Patient age/ fitness</a:t>
          </a:r>
        </a:p>
      </dsp:txBody>
      <dsp:txXfrm rot="5400000">
        <a:off x="0" y="0"/>
        <a:ext cx="5486400" cy="1743075"/>
      </dsp:txXfrm>
    </dsp:sp>
    <dsp:sp modelId="{E6104791-22BD-4A02-B97B-9C44363B08A5}">
      <dsp:nvSpPr>
        <dsp:cNvPr id="0" name=""/>
        <dsp:cNvSpPr/>
      </dsp:nvSpPr>
      <dsp:spPr>
        <a:xfrm>
          <a:off x="5486400" y="0"/>
          <a:ext cx="5486400" cy="23241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MDS risk category</a:t>
          </a:r>
        </a:p>
      </dsp:txBody>
      <dsp:txXfrm>
        <a:off x="5486400" y="0"/>
        <a:ext cx="5486400" cy="1743075"/>
      </dsp:txXfrm>
    </dsp:sp>
    <dsp:sp modelId="{F170923D-032A-4B5B-B4E0-A91F7CCEDFD0}">
      <dsp:nvSpPr>
        <dsp:cNvPr id="0" name=""/>
        <dsp:cNvSpPr/>
      </dsp:nvSpPr>
      <dsp:spPr>
        <a:xfrm rot="10800000">
          <a:off x="0" y="2324100"/>
          <a:ext cx="5486400" cy="23241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Risk of treatment</a:t>
          </a:r>
        </a:p>
      </dsp:txBody>
      <dsp:txXfrm rot="10800000">
        <a:off x="0" y="2905124"/>
        <a:ext cx="5486400" cy="1743075"/>
      </dsp:txXfrm>
    </dsp:sp>
    <dsp:sp modelId="{6FEE043F-5937-4F29-A636-9EB66E77B540}">
      <dsp:nvSpPr>
        <dsp:cNvPr id="0" name=""/>
        <dsp:cNvSpPr/>
      </dsp:nvSpPr>
      <dsp:spPr>
        <a:xfrm rot="5400000">
          <a:off x="7067550" y="742950"/>
          <a:ext cx="2324100" cy="54864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Patient goals/ wishes</a:t>
          </a:r>
        </a:p>
      </dsp:txBody>
      <dsp:txXfrm rot="-5400000">
        <a:off x="5486400" y="2905124"/>
        <a:ext cx="5486400" cy="1743075"/>
      </dsp:txXfrm>
    </dsp:sp>
    <dsp:sp modelId="{944E57FE-A3F4-49F8-BCEF-FEABAF38D750}">
      <dsp:nvSpPr>
        <dsp:cNvPr id="0" name=""/>
        <dsp:cNvSpPr/>
      </dsp:nvSpPr>
      <dsp:spPr>
        <a:xfrm>
          <a:off x="3840480" y="1743075"/>
          <a:ext cx="3291840" cy="116205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Treatment for MDS</a:t>
          </a:r>
        </a:p>
      </dsp:txBody>
      <dsp:txXfrm>
        <a:off x="3897207" y="1799802"/>
        <a:ext cx="3178386" cy="1048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2B002-BF40-4B98-AE1D-F7B0EDAB2F66}">
      <dsp:nvSpPr>
        <dsp:cNvPr id="0" name=""/>
        <dsp:cNvSpPr/>
      </dsp:nvSpPr>
      <dsp:spPr>
        <a:xfrm rot="21300000">
          <a:off x="23799" y="1778318"/>
          <a:ext cx="9692393" cy="969326"/>
        </a:xfrm>
        <a:prstGeom prst="mathMinus">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B2A984B-A0D3-40A6-A5F0-CC0F5B5A9AE3}">
      <dsp:nvSpPr>
        <dsp:cNvPr id="0" name=""/>
        <dsp:cNvSpPr/>
      </dsp:nvSpPr>
      <dsp:spPr>
        <a:xfrm>
          <a:off x="1442970" y="226298"/>
          <a:ext cx="2373655" cy="1810385"/>
        </a:xfrm>
        <a:prstGeom prst="downArrow">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59EFFAF-A61B-4CFC-BDF0-D58B43AB07C5}">
      <dsp:nvSpPr>
        <dsp:cNvPr id="0" name=""/>
        <dsp:cNvSpPr/>
      </dsp:nvSpPr>
      <dsp:spPr>
        <a:xfrm>
          <a:off x="5324534" y="304800"/>
          <a:ext cx="2792120" cy="129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ysClr val="windowText" lastClr="000000">
                <a:hueOff val="0"/>
                <a:satOff val="0"/>
                <a:lumOff val="0"/>
                <a:alphaOff val="0"/>
              </a:sysClr>
            </a:solidFill>
            <a:latin typeface="Calibri"/>
            <a:ea typeface="+mn-ea"/>
            <a:cs typeface="+mn-cs"/>
          </a:endParaRPr>
        </a:p>
        <a:p>
          <a:pPr marL="0" lvl="0" indent="0" algn="ctr" defTabSz="533400">
            <a:lnSpc>
              <a:spcPct val="90000"/>
            </a:lnSpc>
            <a:spcBef>
              <a:spcPct val="0"/>
            </a:spcBef>
            <a:spcAft>
              <a:spcPct val="35000"/>
            </a:spcAft>
            <a:buNone/>
          </a:pPr>
          <a:endParaRPr lang="en-US" sz="900" kern="1200" dirty="0">
            <a:solidFill>
              <a:sysClr val="windowText" lastClr="000000">
                <a:hueOff val="0"/>
                <a:satOff val="0"/>
                <a:lumOff val="0"/>
                <a:alphaOff val="0"/>
              </a:sysClr>
            </a:solidFill>
            <a:latin typeface="Calibri"/>
            <a:ea typeface="+mn-ea"/>
            <a:cs typeface="+mn-cs"/>
          </a:endParaRPr>
        </a:p>
        <a:p>
          <a:pPr marL="0" lvl="0" indent="0" algn="ctr" defTabSz="533400">
            <a:lnSpc>
              <a:spcPct val="90000"/>
            </a:lnSpc>
            <a:spcBef>
              <a:spcPct val="0"/>
            </a:spcBef>
            <a:spcAft>
              <a:spcPct val="35000"/>
            </a:spcAft>
            <a:buNone/>
          </a:pPr>
          <a:endParaRPr lang="en-US" sz="900" kern="1200" dirty="0">
            <a:solidFill>
              <a:sysClr val="windowText" lastClr="000000">
                <a:hueOff val="0"/>
                <a:satOff val="0"/>
                <a:lumOff val="0"/>
                <a:alphaOff val="0"/>
              </a:sysClr>
            </a:solidFill>
            <a:latin typeface="Calibri"/>
            <a:ea typeface="+mn-ea"/>
            <a:cs typeface="+mn-cs"/>
          </a:endParaRPr>
        </a:p>
        <a:p>
          <a:pPr marL="0" lvl="0" indent="0" algn="ctr" defTabSz="533400">
            <a:lnSpc>
              <a:spcPct val="90000"/>
            </a:lnSpc>
            <a:spcBef>
              <a:spcPct val="0"/>
            </a:spcBef>
            <a:spcAft>
              <a:spcPct val="35000"/>
            </a:spcAft>
            <a:buNone/>
          </a:pPr>
          <a:endParaRPr lang="en-US" sz="900" kern="1200" dirty="0">
            <a:solidFill>
              <a:sysClr val="windowText" lastClr="000000">
                <a:hueOff val="0"/>
                <a:satOff val="0"/>
                <a:lumOff val="0"/>
                <a:alphaOff val="0"/>
              </a:sysClr>
            </a:solidFill>
            <a:latin typeface="Calibri"/>
            <a:ea typeface="+mn-ea"/>
            <a:cs typeface="+mn-cs"/>
          </a:endParaRPr>
        </a:p>
      </dsp:txBody>
      <dsp:txXfrm>
        <a:off x="5324534" y="304800"/>
        <a:ext cx="2792120" cy="1291303"/>
      </dsp:txXfrm>
    </dsp:sp>
    <dsp:sp modelId="{1B1439D7-5EF2-461E-84E3-B408FB5BB3D3}">
      <dsp:nvSpPr>
        <dsp:cNvPr id="0" name=""/>
        <dsp:cNvSpPr/>
      </dsp:nvSpPr>
      <dsp:spPr>
        <a:xfrm>
          <a:off x="5862034" y="2489279"/>
          <a:ext cx="2496321" cy="1810385"/>
        </a:xfrm>
        <a:prstGeom prst="upArrow">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F234523-809E-4763-B5A2-0D1A2BF7065E}">
      <dsp:nvSpPr>
        <dsp:cNvPr id="0" name=""/>
        <dsp:cNvSpPr/>
      </dsp:nvSpPr>
      <dsp:spPr>
        <a:xfrm>
          <a:off x="1332415" y="2514596"/>
          <a:ext cx="4053364" cy="212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High risk MDS</a:t>
          </a:r>
        </a:p>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Poor risk genetic mutations</a:t>
          </a:r>
        </a:p>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 response to non-transplant treatments</a:t>
          </a:r>
        </a:p>
        <a:p>
          <a:pPr marL="0" lvl="0" indent="0" algn="l"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Potential cure</a:t>
          </a:r>
          <a:endParaRPr lang="en-US" sz="1600" b="1" kern="1200" dirty="0">
            <a:solidFill>
              <a:sysClr val="windowText" lastClr="000000">
                <a:hueOff val="0"/>
                <a:satOff val="0"/>
                <a:lumOff val="0"/>
                <a:alphaOff val="0"/>
              </a:sysClr>
            </a:solidFill>
            <a:latin typeface="Calibri"/>
            <a:ea typeface="+mn-ea"/>
            <a:cs typeface="+mn-cs"/>
          </a:endParaRPr>
        </a:p>
      </dsp:txBody>
      <dsp:txXfrm>
        <a:off x="1332415" y="2514596"/>
        <a:ext cx="4053364" cy="2121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D4B06-399E-4138-A8BE-EE24A0D19170}">
      <dsp:nvSpPr>
        <dsp:cNvPr id="0" name=""/>
        <dsp:cNvSpPr/>
      </dsp:nvSpPr>
      <dsp:spPr>
        <a:xfrm>
          <a:off x="670083" y="0"/>
          <a:ext cx="7594283" cy="480876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F75FC-C066-40AF-9E89-0D365CC9B0DE}">
      <dsp:nvSpPr>
        <dsp:cNvPr id="0" name=""/>
        <dsp:cNvSpPr/>
      </dsp:nvSpPr>
      <dsp:spPr>
        <a:xfrm>
          <a:off x="1871" y="1442629"/>
          <a:ext cx="1429163" cy="1923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Referral from your treating doctor</a:t>
          </a:r>
        </a:p>
      </dsp:txBody>
      <dsp:txXfrm>
        <a:off x="71637" y="1512395"/>
        <a:ext cx="1289631" cy="1783974"/>
      </dsp:txXfrm>
    </dsp:sp>
    <dsp:sp modelId="{996EAE9C-7D51-4AAD-A7A7-C5BA8C4AED69}">
      <dsp:nvSpPr>
        <dsp:cNvPr id="0" name=""/>
        <dsp:cNvSpPr/>
      </dsp:nvSpPr>
      <dsp:spPr>
        <a:xfrm>
          <a:off x="1669228" y="1442629"/>
          <a:ext cx="1429163" cy="1923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 meet with a transplant doctor/ team</a:t>
          </a:r>
        </a:p>
      </dsp:txBody>
      <dsp:txXfrm>
        <a:off x="1738994" y="1512395"/>
        <a:ext cx="1289631" cy="1783974"/>
      </dsp:txXfrm>
    </dsp:sp>
    <dsp:sp modelId="{B5B1B333-1D31-4A5E-A498-6F7E9DC4FE56}">
      <dsp:nvSpPr>
        <dsp:cNvPr id="0" name=""/>
        <dsp:cNvSpPr/>
      </dsp:nvSpPr>
      <dsp:spPr>
        <a:xfrm>
          <a:off x="3336585" y="1442629"/>
          <a:ext cx="1891168" cy="1923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Your transplant team works with your treating doctor on a care plan and searches for a donor</a:t>
          </a:r>
        </a:p>
      </dsp:txBody>
      <dsp:txXfrm>
        <a:off x="3428904" y="1534948"/>
        <a:ext cx="1706530" cy="1738868"/>
      </dsp:txXfrm>
    </dsp:sp>
    <dsp:sp modelId="{7B45E1C7-997A-4376-94F8-3A01BF60D8D3}">
      <dsp:nvSpPr>
        <dsp:cNvPr id="0" name=""/>
        <dsp:cNvSpPr/>
      </dsp:nvSpPr>
      <dsp:spPr>
        <a:xfrm>
          <a:off x="5465948" y="1442629"/>
          <a:ext cx="1429163" cy="1923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Best possible donor is chosen and dates for transplant are decided</a:t>
          </a:r>
        </a:p>
      </dsp:txBody>
      <dsp:txXfrm>
        <a:off x="5535714" y="1512395"/>
        <a:ext cx="1289631" cy="1783974"/>
      </dsp:txXfrm>
    </dsp:sp>
    <dsp:sp modelId="{C8438C3E-C710-4462-BECE-2ABB1DD0E28C}">
      <dsp:nvSpPr>
        <dsp:cNvPr id="0" name=""/>
        <dsp:cNvSpPr/>
      </dsp:nvSpPr>
      <dsp:spPr>
        <a:xfrm>
          <a:off x="7133305" y="1442629"/>
          <a:ext cx="1799273" cy="1923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 undergo a comprehensive clinical evaluation</a:t>
          </a:r>
        </a:p>
      </dsp:txBody>
      <dsp:txXfrm>
        <a:off x="7221138" y="1530462"/>
        <a:ext cx="1623607" cy="1747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D4B06-399E-4138-A8BE-EE24A0D19170}">
      <dsp:nvSpPr>
        <dsp:cNvPr id="0" name=""/>
        <dsp:cNvSpPr/>
      </dsp:nvSpPr>
      <dsp:spPr>
        <a:xfrm>
          <a:off x="744378" y="0"/>
          <a:ext cx="8436293"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F75FC-C066-40AF-9E89-0D365CC9B0DE}">
      <dsp:nvSpPr>
        <dsp:cNvPr id="0" name=""/>
        <dsp:cNvSpPr/>
      </dsp:nvSpPr>
      <dsp:spPr>
        <a:xfrm>
          <a:off x="4361" y="1357788"/>
          <a:ext cx="190698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 are admitted to the hospital</a:t>
          </a:r>
        </a:p>
      </dsp:txBody>
      <dsp:txXfrm>
        <a:off x="92737" y="1446164"/>
        <a:ext cx="1730234" cy="1633633"/>
      </dsp:txXfrm>
    </dsp:sp>
    <dsp:sp modelId="{996EAE9C-7D51-4AAD-A7A7-C5BA8C4AED69}">
      <dsp:nvSpPr>
        <dsp:cNvPr id="0" name=""/>
        <dsp:cNvSpPr/>
      </dsp:nvSpPr>
      <dsp:spPr>
        <a:xfrm>
          <a:off x="2006697" y="1357788"/>
          <a:ext cx="190698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 undergo conditioning followed by stem cell infusion</a:t>
          </a:r>
        </a:p>
      </dsp:txBody>
      <dsp:txXfrm>
        <a:off x="2095073" y="1446164"/>
        <a:ext cx="1730234" cy="1633633"/>
      </dsp:txXfrm>
    </dsp:sp>
    <dsp:sp modelId="{B5B1B333-1D31-4A5E-A498-6F7E9DC4FE56}">
      <dsp:nvSpPr>
        <dsp:cNvPr id="0" name=""/>
        <dsp:cNvSpPr/>
      </dsp:nvSpPr>
      <dsp:spPr>
        <a:xfrm>
          <a:off x="4009032" y="1357788"/>
          <a:ext cx="190698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Your new cells start to grow</a:t>
          </a:r>
        </a:p>
      </dsp:txBody>
      <dsp:txXfrm>
        <a:off x="4097408" y="1446164"/>
        <a:ext cx="1730234" cy="1633633"/>
      </dsp:txXfrm>
    </dsp:sp>
    <dsp:sp modelId="{7B45E1C7-997A-4376-94F8-3A01BF60D8D3}">
      <dsp:nvSpPr>
        <dsp:cNvPr id="0" name=""/>
        <dsp:cNvSpPr/>
      </dsp:nvSpPr>
      <dsp:spPr>
        <a:xfrm>
          <a:off x="6011367" y="1357788"/>
          <a:ext cx="190698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Early recovery and discharge from the hospital</a:t>
          </a:r>
        </a:p>
      </dsp:txBody>
      <dsp:txXfrm>
        <a:off x="6099743" y="1446164"/>
        <a:ext cx="1730234" cy="1633633"/>
      </dsp:txXfrm>
    </dsp:sp>
    <dsp:sp modelId="{36DAF444-EBB9-4BB0-B68C-12553AC42D7C}">
      <dsp:nvSpPr>
        <dsp:cNvPr id="0" name=""/>
        <dsp:cNvSpPr/>
      </dsp:nvSpPr>
      <dsp:spPr>
        <a:xfrm>
          <a:off x="8013703" y="1357788"/>
          <a:ext cx="190698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You are followed closely in the outpatient clinic for the first 100 days after transplant</a:t>
          </a:r>
        </a:p>
      </dsp:txBody>
      <dsp:txXfrm>
        <a:off x="8102079" y="1446164"/>
        <a:ext cx="1730234"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EB86B-5785-4D24-8B43-595BF7AD6E64}"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1DADC-A9E7-4470-B9FB-89103CCBB406}" type="slidenum">
              <a:rPr lang="en-US" smtClean="0"/>
              <a:t>‹#›</a:t>
            </a:fld>
            <a:endParaRPr lang="en-US"/>
          </a:p>
        </p:txBody>
      </p:sp>
    </p:spTree>
    <p:extLst>
      <p:ext uri="{BB962C8B-B14F-4D97-AF65-F5344CB8AC3E}">
        <p14:creationId xmlns:p14="http://schemas.microsoft.com/office/powerpoint/2010/main" val="155026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62027-1B34-0041-BF9B-700A69CDFF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sym typeface="Helvetica Neue"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sym typeface="Helvetica Neue" charset="0"/>
            </a:endParaRPr>
          </a:p>
        </p:txBody>
      </p:sp>
    </p:spTree>
    <p:extLst>
      <p:ext uri="{BB962C8B-B14F-4D97-AF65-F5344CB8AC3E}">
        <p14:creationId xmlns:p14="http://schemas.microsoft.com/office/powerpoint/2010/main" val="335398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1EA7-F5DF-4252-8D2F-D6D086270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6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1EA7-F5DF-4252-8D2F-D6D086270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46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2010, the US Centers for Medicare &amp; Medicaid Services (CMS) indicated that data regarding efficacy of allogeneic hematopoietic stem cell transplantation (HCT) in the CMS beneficiary population with myelodysplastic syndrome (MDS) were currently insufficient, but that coverage would be provided for patients enrolled in a clinical study that met its criteria for Coverage with Evidence Development (CED)</a:t>
            </a:r>
          </a:p>
          <a:p>
            <a:endParaRPr lang="en-US" dirty="0"/>
          </a:p>
          <a:p>
            <a:r>
              <a:rPr lang="en-US" dirty="0"/>
              <a:t>RESULTS During the study period, 688 patients aged 65 years or older underwent HCT for MDS and were compared with 592 patients aged 55 to 64 years. Other than age, there were no differences in patient and disease characteristics between the groups. On univariate analysis, the 3-year NRM rate was 28% vs 25% for the 65 years or older group vs those aged 55 to 64 years, respectively. The 3-year OS was 37% vs 42% for the 65 years or older group vs the 55 to 64 years age group, respectively. On multivariable analysis after adjusting for excess risk of mortality in the older group, age group had no significant association with OS (HR, 1.09; 95% CI, 0.94-1.27; P = .23) or NRM (HR, 1.19; 95% CI, 0.93-1.52; P = .16). CONCLUSIONS AND RELEVANCE Older patients with MDS undergoing HCT have similar OS compared with younger patients. Based on current data, we would recommend coverage of HCT for MDS by the CMS.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1EA7-F5DF-4252-8D2F-D6D086270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93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E1EA7-F5DF-4252-8D2F-D6D0862709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8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ＭＳ Ｐゴシック" panose="020B0600070205080204" pitchFamily="34" charset="-128"/>
                <a:cs typeface="+mn-cs"/>
              </a:rPr>
              <a:t>You place an order for free buccal swab kits from our team at the National Marrow Donor Program (NMDP)/Be The Match. </a:t>
            </a:r>
          </a:p>
          <a:p>
            <a:pPr marL="171450" indent="-171450">
              <a:buFont typeface="Arial" panose="020B0604020202020204" pitchFamily="34" charset="0"/>
              <a:buChar char="•"/>
            </a:pPr>
            <a:r>
              <a:rPr lang="en-US" sz="1200" kern="1200">
                <a:solidFill>
                  <a:schemeClr val="tx1"/>
                </a:solidFill>
                <a:effectLst/>
                <a:latin typeface="+mn-lt"/>
                <a:ea typeface="ＭＳ Ｐゴシック" panose="020B0600070205080204" pitchFamily="34" charset="-128"/>
                <a:cs typeface="+mn-cs"/>
              </a:rPr>
              <a:t>We deliver the kits to your hematology/oncology practice so you have them available for newly diagnosed patients.</a:t>
            </a:r>
          </a:p>
          <a:p>
            <a:pPr marL="171450" indent="-171450">
              <a:buFont typeface="Arial" panose="020B0604020202020204" pitchFamily="34" charset="0"/>
              <a:buChar char="•"/>
            </a:pPr>
            <a:r>
              <a:rPr lang="en-US" sz="1200" kern="1200">
                <a:solidFill>
                  <a:schemeClr val="tx1"/>
                </a:solidFill>
                <a:effectLst/>
                <a:latin typeface="+mn-lt"/>
                <a:ea typeface="ＭＳ Ｐゴシック" panose="020B0600070205080204" pitchFamily="34" charset="-128"/>
                <a:cs typeface="+mn-cs"/>
              </a:rPr>
              <a:t>You swab your patient’s cheek at the time of diagnosis and send the kit to the NMDP/Be The Match for high-resolution HLA typing. Typing is performed at the same laboratory that performs HLA typing for our NMDP/Be the Match donors (LabCorp).</a:t>
            </a:r>
          </a:p>
          <a:p>
            <a:pPr marL="171450" indent="-171450">
              <a:buFont typeface="Arial" panose="020B0604020202020204" pitchFamily="34" charset="0"/>
              <a:buChar char="•"/>
            </a:pPr>
            <a:r>
              <a:rPr lang="en-US" sz="1200" kern="1200">
                <a:solidFill>
                  <a:schemeClr val="tx1"/>
                </a:solidFill>
                <a:effectLst/>
                <a:latin typeface="+mn-lt"/>
                <a:ea typeface="ＭＳ Ｐゴシック" panose="020B0600070205080204" pitchFamily="34" charset="-128"/>
                <a:cs typeface="+mn-cs"/>
              </a:rPr>
              <a:t>You can also request free HLA typing for family members.</a:t>
            </a:r>
          </a:p>
          <a:p>
            <a:pPr marL="171450" indent="-171450">
              <a:buFont typeface="Arial" panose="020B0604020202020204" pitchFamily="34" charset="0"/>
              <a:buChar char="•"/>
            </a:pPr>
            <a:r>
              <a:rPr lang="en-US" sz="1200" kern="1200">
                <a:solidFill>
                  <a:schemeClr val="tx1"/>
                </a:solidFill>
                <a:effectLst/>
                <a:latin typeface="+mn-lt"/>
                <a:ea typeface="ＭＳ Ｐゴシック" panose="020B0600070205080204" pitchFamily="34" charset="-128"/>
                <a:cs typeface="+mn-cs"/>
              </a:rPr>
              <a:t>In seven to 10 days, we send you an email with your patient’s HLA typing results, search prognosis and a preliminary unrelated donor and cord blood unit search report. The family member HLA report will arrive separately. A physician from the NMDP/Be The Match is available to discuss the results.</a:t>
            </a:r>
          </a:p>
          <a:p>
            <a:pPr marL="171450" indent="-171450">
              <a:buFont typeface="Arial" panose="020B0604020202020204" pitchFamily="34" charset="0"/>
              <a:buChar char="•"/>
            </a:pPr>
            <a:r>
              <a:rPr lang="en-US" sz="1200" kern="1200">
                <a:solidFill>
                  <a:schemeClr val="tx1"/>
                </a:solidFill>
                <a:effectLst/>
                <a:latin typeface="+mn-lt"/>
                <a:ea typeface="ＭＳ Ｐゴシック" panose="020B0600070205080204" pitchFamily="34" charset="-128"/>
                <a:cs typeface="+mn-cs"/>
              </a:rPr>
              <a:t>You refer appropriate patients to a transplant center for HCT consultation. We encourage you to consult with a transplant center no matter the search report prognosis. There are options for patients other than HCT using fully matched related or unrelated donors or cord blood units. The transplant center can assist with exploring these options for your patient.</a:t>
            </a:r>
          </a:p>
          <a:p>
            <a:pPr marL="171450" indent="-171450">
              <a:buFont typeface="Arial" panose="020B0604020202020204" pitchFamily="34" charset="0"/>
              <a:buChar char="•"/>
            </a:pPr>
            <a:endParaRPr lang="en-US" sz="1200" kern="1200">
              <a:solidFill>
                <a:schemeClr val="tx1"/>
              </a:solidFill>
              <a:effectLst/>
              <a:latin typeface="+mn-lt"/>
              <a:ea typeface="ＭＳ Ｐゴシック" panose="020B0600070205080204" pitchFamily="34" charset="-128"/>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a:solidFill>
                  <a:srgbClr val="54565A"/>
                </a:solidFill>
              </a:rPr>
              <a:t>Family typing results will be sent separately</a:t>
            </a:r>
          </a:p>
          <a:p>
            <a:pPr marL="171450" indent="-171450">
              <a:buFont typeface="Arial" panose="020B0604020202020204" pitchFamily="34" charset="0"/>
              <a:buChar char="•"/>
            </a:pPr>
            <a:endParaRPr lang="en-US" sz="1200" kern="1200">
              <a:solidFill>
                <a:schemeClr val="tx1"/>
              </a:solidFill>
              <a:effectLst/>
              <a:latin typeface="+mn-lt"/>
              <a:ea typeface="ＭＳ Ｐゴシック" panose="020B0600070205080204" pitchFamily="34" charset="-128"/>
              <a:cs typeface="+mn-cs"/>
            </a:endParaRPr>
          </a:p>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93677-9E7C-4299-AA1A-54EE664771B7}" type="datetime1">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11/1/2021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55D35-AC8E-4601-A0B3-5E6E8D9CE7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53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4294967295"/>
          </p:nvPr>
        </p:nvSpPr>
        <p:spPr/>
        <p:txBody>
          <a:bodyPr/>
          <a:lstStyle/>
          <a:p>
            <a:fld id="{F1562027-1B34-0041-BF9B-700A69CDFFA0}" type="slidenum">
              <a:rPr lang="en-US" smtClean="0"/>
              <a:pPr/>
              <a:t>35</a:t>
            </a:fld>
            <a:endParaRPr lang="en-US"/>
          </a:p>
        </p:txBody>
      </p:sp>
    </p:spTree>
    <p:extLst>
      <p:ext uri="{BB962C8B-B14F-4D97-AF65-F5344CB8AC3E}">
        <p14:creationId xmlns:p14="http://schemas.microsoft.com/office/powerpoint/2010/main" val="1066803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RGB New PP_5_cj.jp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p:nvPr>
        </p:nvSpPr>
        <p:spPr>
          <a:xfrm>
            <a:off x="812800" y="1981202"/>
            <a:ext cx="10464800" cy="1219199"/>
          </a:xfrm>
        </p:spPr>
        <p:txBody>
          <a:bodyPr anchor="b">
            <a:normAutofit/>
          </a:bodyPr>
          <a:lstStyle>
            <a:lvl1pPr algn="l">
              <a:defRPr sz="4000" b="0" cap="none"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812800" y="3200400"/>
            <a:ext cx="9956800" cy="990600"/>
          </a:xfrm>
        </p:spPr>
        <p:txBody>
          <a:bodyPr/>
          <a:lstStyle>
            <a:lvl1pPr marL="0" indent="0" algn="l">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1996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381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367226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113485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5127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25023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45272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356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1192229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0375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92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solidFill>
                <a:srgbClr val="555557"/>
              </a:solidFill>
            </a:endParaRPr>
          </a:p>
        </p:txBody>
      </p:sp>
      <p:sp>
        <p:nvSpPr>
          <p:cNvPr id="6" name="Slide Number Placeholder 5"/>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7" name="Straight Connector 6"/>
          <p:cNvCxnSpPr/>
          <p:nvPr/>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IBM 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67800" y="6019801"/>
            <a:ext cx="2133600" cy="624523"/>
          </a:xfrm>
          <a:prstGeom prst="rect">
            <a:avLst/>
          </a:prstGeom>
          <a:noFill/>
          <a:ln>
            <a:noFill/>
          </a:ln>
        </p:spPr>
      </p:pic>
    </p:spTree>
    <p:extLst>
      <p:ext uri="{BB962C8B-B14F-4D97-AF65-F5344CB8AC3E}">
        <p14:creationId xmlns:p14="http://schemas.microsoft.com/office/powerpoint/2010/main" val="1566550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155826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4091014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6D6E71"/>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6D6E71">
                    <a:tint val="75000"/>
                  </a:srgbClr>
                </a:solidFill>
              </a:rPr>
              <a:pPr/>
              <a:t>‹#›</a:t>
            </a:fld>
            <a:endParaRPr lang="en-US" dirty="0">
              <a:solidFill>
                <a:srgbClr val="6D6E71">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483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6D6E71"/>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74871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6D6E71"/>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139373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6D6E71"/>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6D6E71">
                    <a:tint val="75000"/>
                  </a:srgbClr>
                </a:solidFill>
              </a:rPr>
              <a:pPr/>
              <a:t>‹#›</a:t>
            </a:fld>
            <a:endParaRPr lang="en-US" dirty="0">
              <a:solidFill>
                <a:srgbClr val="6D6E71">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6293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6D6E71"/>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365017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6D6E71"/>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010046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8332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344205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585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271698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9555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490014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4221731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555557"/>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555557">
                    <a:tint val="75000"/>
                  </a:srgbClr>
                </a:solidFill>
              </a:rPr>
              <a:pPr/>
              <a:t>‹#›</a:t>
            </a:fld>
            <a:endParaRPr lang="en-US" dirty="0">
              <a:solidFill>
                <a:srgbClr val="555557">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816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418319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005788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6D6E71"/>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6D6E71">
                    <a:tint val="75000"/>
                  </a:srgbClr>
                </a:solidFill>
              </a:rPr>
              <a:pPr/>
              <a:t>‹#›</a:t>
            </a:fld>
            <a:endParaRPr lang="en-US" dirty="0">
              <a:solidFill>
                <a:srgbClr val="6D6E71">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1258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6D6E71"/>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401011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6D6E71"/>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391371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8" name="Straight Connector 7"/>
          <p:cNvCxnSpPr/>
          <p:nvPr/>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1807530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srgbClr val="6D6E71"/>
              </a:solidFill>
            </a:endParaRPr>
          </a:p>
        </p:txBody>
      </p:sp>
      <p:sp>
        <p:nvSpPr>
          <p:cNvPr id="4" name="Slide Number Placeholder 3"/>
          <p:cNvSpPr>
            <a:spLocks noGrp="1"/>
          </p:cNvSpPr>
          <p:nvPr>
            <p:ph type="sldNum" sz="quarter" idx="11"/>
          </p:nvPr>
        </p:nvSpPr>
        <p:spPr/>
        <p:txBody>
          <a:bodyPr/>
          <a:lstStyle/>
          <a:p>
            <a:fld id="{7D9A75CE-7F8A-4968-A013-5FFD1A976351}" type="slidenum">
              <a:rPr lang="en-US" smtClean="0">
                <a:solidFill>
                  <a:srgbClr val="6D6E71">
                    <a:tint val="75000"/>
                  </a:srgbClr>
                </a:solidFill>
              </a:rPr>
              <a:pPr/>
              <a:t>‹#›</a:t>
            </a:fld>
            <a:endParaRPr lang="en-US" dirty="0">
              <a:solidFill>
                <a:srgbClr val="6D6E71">
                  <a:tint val="75000"/>
                </a:srgbClr>
              </a:solidFill>
            </a:endParaRPr>
          </a:p>
        </p:txBody>
      </p:sp>
      <p:sp>
        <p:nvSpPr>
          <p:cNvPr id="5" name="Content Placeholder 2"/>
          <p:cNvSpPr>
            <a:spLocks noGrp="1"/>
          </p:cNvSpPr>
          <p:nvPr>
            <p:ph idx="1"/>
          </p:nvPr>
        </p:nvSpPr>
        <p:spPr>
          <a:xfrm>
            <a:off x="609600" y="1371601"/>
            <a:ext cx="10972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96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srgbClr val="6D6E71"/>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8" name="Straight Connector 7"/>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3777544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6D6E71"/>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6D6E71">
                    <a:tint val="75000"/>
                  </a:srgbClr>
                </a:solidFill>
              </a:rPr>
              <a:pPr/>
              <a:t>‹#›</a:t>
            </a:fld>
            <a:endParaRPr lang="en-US">
              <a:solidFill>
                <a:srgbClr val="6D6E71">
                  <a:tint val="75000"/>
                </a:srgbClr>
              </a:solidFill>
            </a:endParaRPr>
          </a:p>
        </p:txBody>
      </p:sp>
      <p:cxnSp>
        <p:nvCxnSpPr>
          <p:cNvPr id="10" name="Straight Connector 9"/>
          <p:cNvCxnSpPr/>
          <p:nvPr userDrawn="1"/>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3894699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5" y="0"/>
            <a:ext cx="12192000" cy="6858000"/>
          </a:xfrm>
          <a:prstGeom prst="rect">
            <a:avLst/>
          </a:prstGeom>
        </p:spPr>
      </p:pic>
      <p:sp>
        <p:nvSpPr>
          <p:cNvPr id="4" name="Text Placeholder 3"/>
          <p:cNvSpPr>
            <a:spLocks noGrp="1"/>
          </p:cNvSpPr>
          <p:nvPr>
            <p:ph type="body" sz="quarter" idx="12" hasCustomPrompt="1"/>
          </p:nvPr>
        </p:nvSpPr>
        <p:spPr>
          <a:xfrm>
            <a:off x="2031999" y="2971800"/>
            <a:ext cx="9479660" cy="711920"/>
          </a:xfrm>
          <a:prstGeom prst="rect">
            <a:avLst/>
          </a:prstGeom>
        </p:spPr>
        <p:txBody>
          <a:bodyPr/>
          <a:lstStyle>
            <a:lvl1pPr marL="0" indent="0" algn="r">
              <a:buNone/>
              <a:defRPr sz="3800" baseline="0">
                <a:solidFill>
                  <a:srgbClr val="000000"/>
                </a:solidFill>
              </a:defRPr>
            </a:lvl1pPr>
          </a:lstStyle>
          <a:p>
            <a:pPr lvl="0"/>
            <a:r>
              <a:rPr lang="en-US" dirty="0"/>
              <a:t>Click to enter title</a:t>
            </a:r>
          </a:p>
        </p:txBody>
      </p:sp>
      <p:sp>
        <p:nvSpPr>
          <p:cNvPr id="8" name="Text Placeholder 7"/>
          <p:cNvSpPr>
            <a:spLocks noGrp="1"/>
          </p:cNvSpPr>
          <p:nvPr>
            <p:ph type="body" sz="quarter" idx="13" hasCustomPrompt="1"/>
          </p:nvPr>
        </p:nvSpPr>
        <p:spPr>
          <a:xfrm>
            <a:off x="2031999" y="3757639"/>
            <a:ext cx="9479660" cy="487881"/>
          </a:xfrm>
          <a:prstGeom prst="rect">
            <a:avLst/>
          </a:prstGeom>
        </p:spPr>
        <p:txBody>
          <a:bodyPr/>
          <a:lstStyle>
            <a:lvl1pPr marL="0" indent="0" algn="r">
              <a:buNone/>
              <a:defRPr sz="2800" baseline="0"/>
            </a:lvl1pPr>
          </a:lstStyle>
          <a:p>
            <a:pPr lvl="0"/>
            <a:r>
              <a:rPr lang="en-US" dirty="0"/>
              <a:t>Click to enter sub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6000200"/>
            <a:ext cx="2161309" cy="731520"/>
          </a:xfrm>
          <a:prstGeom prst="rect">
            <a:avLst/>
          </a:prstGeom>
        </p:spPr>
      </p:pic>
    </p:spTree>
    <p:extLst>
      <p:ext uri="{BB962C8B-B14F-4D97-AF65-F5344CB8AC3E}">
        <p14:creationId xmlns:p14="http://schemas.microsoft.com/office/powerpoint/2010/main" val="3244267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56E6-134C-4908-BC81-FFDB042E4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2EB3A-04C9-4187-9A8A-4648AC392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7A753D-D786-4602-ACC8-8D8C9A906ADA}"/>
              </a:ext>
            </a:extLst>
          </p:cNvPr>
          <p:cNvSpPr>
            <a:spLocks noGrp="1"/>
          </p:cNvSpPr>
          <p:nvPr>
            <p:ph type="dt" sz="half" idx="10"/>
          </p:nvPr>
        </p:nvSpPr>
        <p:spPr/>
        <p:txBody>
          <a:bodyPr/>
          <a:lstStyle/>
          <a:p>
            <a:fld id="{A265CFB3-8D3D-47C1-BBC6-74218909F1C9}" type="datetime1">
              <a:rPr lang="en-US" smtClean="0"/>
              <a:t>11/1/2021</a:t>
            </a:fld>
            <a:endParaRPr lang="en-US"/>
          </a:p>
        </p:txBody>
      </p:sp>
      <p:sp>
        <p:nvSpPr>
          <p:cNvPr id="5" name="Footer Placeholder 4">
            <a:extLst>
              <a:ext uri="{FF2B5EF4-FFF2-40B4-BE49-F238E27FC236}">
                <a16:creationId xmlns:a16="http://schemas.microsoft.com/office/drawing/2014/main" id="{B7C2DF31-116C-4B62-97D9-48086D712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32795-F667-459C-82C8-20AC01E54CC9}"/>
              </a:ext>
            </a:extLst>
          </p:cNvPr>
          <p:cNvSpPr>
            <a:spLocks noGrp="1"/>
          </p:cNvSpPr>
          <p:nvPr>
            <p:ph type="sldNum" sz="quarter" idx="12"/>
          </p:nvPr>
        </p:nvSpPr>
        <p:spPr/>
        <p:txBody>
          <a:bodyPr/>
          <a:lstStyle/>
          <a:p>
            <a:fld id="{87EE3919-3C87-4B94-9B15-6163F3163631}" type="slidenum">
              <a:rPr lang="en-US" smtClean="0"/>
              <a:t>‹#›</a:t>
            </a:fld>
            <a:endParaRPr lang="en-US"/>
          </a:p>
        </p:txBody>
      </p:sp>
    </p:spTree>
    <p:extLst>
      <p:ext uri="{BB962C8B-B14F-4D97-AF65-F5344CB8AC3E}">
        <p14:creationId xmlns:p14="http://schemas.microsoft.com/office/powerpoint/2010/main" val="963487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5" y="0"/>
            <a:ext cx="12192000" cy="6858000"/>
          </a:xfrm>
          <a:prstGeom prst="rect">
            <a:avLst/>
          </a:prstGeom>
        </p:spPr>
      </p:pic>
      <p:sp>
        <p:nvSpPr>
          <p:cNvPr id="4" name="Text Placeholder 3"/>
          <p:cNvSpPr>
            <a:spLocks noGrp="1"/>
          </p:cNvSpPr>
          <p:nvPr>
            <p:ph type="body" sz="quarter" idx="12" hasCustomPrompt="1"/>
          </p:nvPr>
        </p:nvSpPr>
        <p:spPr>
          <a:xfrm>
            <a:off x="2031999" y="2971800"/>
            <a:ext cx="9479660" cy="711920"/>
          </a:xfrm>
          <a:prstGeom prst="rect">
            <a:avLst/>
          </a:prstGeom>
        </p:spPr>
        <p:txBody>
          <a:bodyPr/>
          <a:lstStyle>
            <a:lvl1pPr marL="0" indent="0" algn="r">
              <a:buNone/>
              <a:defRPr sz="3800" baseline="0">
                <a:solidFill>
                  <a:srgbClr val="000000"/>
                </a:solidFill>
              </a:defRPr>
            </a:lvl1pPr>
          </a:lstStyle>
          <a:p>
            <a:pPr lvl="0"/>
            <a:r>
              <a:rPr lang="en-US" dirty="0"/>
              <a:t>Click to enter title</a:t>
            </a:r>
          </a:p>
        </p:txBody>
      </p:sp>
      <p:sp>
        <p:nvSpPr>
          <p:cNvPr id="8" name="Text Placeholder 7"/>
          <p:cNvSpPr>
            <a:spLocks noGrp="1"/>
          </p:cNvSpPr>
          <p:nvPr>
            <p:ph type="body" sz="quarter" idx="13" hasCustomPrompt="1"/>
          </p:nvPr>
        </p:nvSpPr>
        <p:spPr>
          <a:xfrm>
            <a:off x="2031999" y="3757639"/>
            <a:ext cx="9479660" cy="487881"/>
          </a:xfrm>
          <a:prstGeom prst="rect">
            <a:avLst/>
          </a:prstGeom>
        </p:spPr>
        <p:txBody>
          <a:bodyPr/>
          <a:lstStyle>
            <a:lvl1pPr marL="0" indent="0" algn="r">
              <a:buNone/>
              <a:defRPr sz="2800" baseline="0"/>
            </a:lvl1pPr>
          </a:lstStyle>
          <a:p>
            <a:pPr lvl="0"/>
            <a:r>
              <a:rPr lang="en-US" dirty="0"/>
              <a:t>Click to enter sub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6000200"/>
            <a:ext cx="2161309" cy="731520"/>
          </a:xfrm>
          <a:prstGeom prst="rect">
            <a:avLst/>
          </a:prstGeom>
        </p:spPr>
      </p:pic>
    </p:spTree>
    <p:extLst>
      <p:ext uri="{BB962C8B-B14F-4D97-AF65-F5344CB8AC3E}">
        <p14:creationId xmlns:p14="http://schemas.microsoft.com/office/powerpoint/2010/main" val="1867446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23A446DA-D2FC-491E-A26B-6B2D41D55751}" type="slidenum">
              <a:rPr lang="en-US" smtClean="0"/>
              <a:pPr/>
              <a:t>‹#›</a:t>
            </a:fld>
            <a:endParaRPr lang="en-US" dirty="0"/>
          </a:p>
        </p:txBody>
      </p:sp>
      <p:cxnSp>
        <p:nvCxnSpPr>
          <p:cNvPr id="7" name="Straight Connector 6"/>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083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7D9A75CE-7F8A-4968-A013-5FFD1A976351}" type="slidenum">
              <a:rPr lang="en-US" smtClean="0"/>
              <a:pPr/>
              <a:t>‹#›</a:t>
            </a:fld>
            <a:endParaRPr lang="en-US" dirty="0"/>
          </a:p>
        </p:txBody>
      </p:sp>
      <p:sp>
        <p:nvSpPr>
          <p:cNvPr id="5"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83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cxnSp>
        <p:nvCxnSpPr>
          <p:cNvPr id="8" name="Straight Connector 7"/>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2298971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446DA-D2FC-491E-A26B-6B2D41D55751}" type="slidenum">
              <a:rPr lang="en-US" smtClean="0"/>
              <a:pPr/>
              <a:t>‹#›</a:t>
            </a:fld>
            <a:endParaRPr lang="en-US"/>
          </a:p>
        </p:txBody>
      </p:sp>
      <p:cxnSp>
        <p:nvCxnSpPr>
          <p:cNvPr id="10" name="Straight Connector 9"/>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extLst>
      <p:ext uri="{BB962C8B-B14F-4D97-AF65-F5344CB8AC3E}">
        <p14:creationId xmlns:p14="http://schemas.microsoft.com/office/powerpoint/2010/main" val="415296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srgbClr val="555557"/>
              </a:solidFill>
            </a:endParaRPr>
          </a:p>
        </p:txBody>
      </p:sp>
      <p:sp>
        <p:nvSpPr>
          <p:cNvPr id="9" name="Slide Number Placeholder 8"/>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10" name="Straight Connector 9"/>
          <p:cNvCxnSpPr/>
          <p:nvPr/>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2446796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446DA-D2FC-491E-A26B-6B2D41D55751}" type="slidenum">
              <a:rPr lang="en-US" smtClean="0"/>
              <a:pPr/>
              <a:t>‹#›</a:t>
            </a:fld>
            <a:endParaRPr lang="en-US"/>
          </a:p>
        </p:txBody>
      </p:sp>
      <p:cxnSp>
        <p:nvCxnSpPr>
          <p:cNvPr id="6" name="Straight Connector 5"/>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70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446DA-D2FC-491E-A26B-6B2D41D55751}" type="slidenum">
              <a:rPr lang="en-US" smtClean="0"/>
              <a:pPr/>
              <a:t>‹#›</a:t>
            </a:fld>
            <a:endParaRPr lang="en-US"/>
          </a:p>
        </p:txBody>
      </p:sp>
    </p:spTree>
    <p:extLst>
      <p:ext uri="{BB962C8B-B14F-4D97-AF65-F5344CB8AC3E}">
        <p14:creationId xmlns:p14="http://schemas.microsoft.com/office/powerpoint/2010/main" val="608202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extLst>
      <p:ext uri="{BB962C8B-B14F-4D97-AF65-F5344CB8AC3E}">
        <p14:creationId xmlns:p14="http://schemas.microsoft.com/office/powerpoint/2010/main" val="1405420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extLst>
      <p:ext uri="{BB962C8B-B14F-4D97-AF65-F5344CB8AC3E}">
        <p14:creationId xmlns:p14="http://schemas.microsoft.com/office/powerpoint/2010/main" val="3892463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B23C-3F8D-2447-AAB6-57BDBCFEAE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9F0BCC-5108-204D-97AA-7821CC510E02}"/>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074543A-26C5-0747-9319-228FF21B0C9C}"/>
              </a:ext>
            </a:extLst>
          </p:cNvPr>
          <p:cNvSpPr>
            <a:spLocks noGrp="1"/>
          </p:cNvSpPr>
          <p:nvPr>
            <p:ph type="sldNum" sz="quarter" idx="12"/>
          </p:nvPr>
        </p:nvSpPr>
        <p:spPr/>
        <p:txBody>
          <a:bodyPr/>
          <a:lstStyle/>
          <a:p>
            <a:fld id="{D00BBBD1-E44B-2F4D-B8AA-9DC59DB8587B}" type="slidenum">
              <a:rPr lang="en-US" smtClean="0"/>
              <a:t>‹#›</a:t>
            </a:fld>
            <a:endParaRPr lang="en-US"/>
          </a:p>
        </p:txBody>
      </p:sp>
    </p:spTree>
    <p:extLst>
      <p:ext uri="{BB962C8B-B14F-4D97-AF65-F5344CB8AC3E}">
        <p14:creationId xmlns:p14="http://schemas.microsoft.com/office/powerpoint/2010/main" val="3935743722"/>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BCDB-D2E8-9547-B6E3-44E8DA554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B7A1C-B794-5740-B9A3-A42E10D06026}"/>
              </a:ext>
            </a:extLst>
          </p:cNvPr>
          <p:cNvSpPr>
            <a:spLocks noGrp="1"/>
          </p:cNvSpPr>
          <p:nvPr>
            <p:ph idx="1"/>
          </p:nvPr>
        </p:nvSpPr>
        <p:spPr/>
        <p:txBody>
          <a:bodyPr/>
          <a:lstStyle>
            <a:lvl2pPr>
              <a:defRPr>
                <a:solidFill>
                  <a:srgbClr val="54565A"/>
                </a:solidFill>
              </a:defRPr>
            </a:lvl2pPr>
            <a:lvl3pPr>
              <a:defRPr>
                <a:solidFill>
                  <a:srgbClr val="54565A"/>
                </a:solidFill>
              </a:defRPr>
            </a:lvl3pPr>
            <a:lvl4pPr>
              <a:defRPr>
                <a:solidFill>
                  <a:srgbClr val="54565A"/>
                </a:solidFill>
              </a:defRPr>
            </a:lvl4pPr>
            <a:lvl5pPr>
              <a:defRPr>
                <a:solidFill>
                  <a:srgbClr val="54565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642C8D8-1DEC-5944-9D3C-20F55465BCEE}"/>
              </a:ext>
            </a:extLst>
          </p:cNvPr>
          <p:cNvSpPr>
            <a:spLocks noGrp="1"/>
          </p:cNvSpPr>
          <p:nvPr>
            <p:ph type="sldNum" sz="quarter" idx="12"/>
          </p:nvPr>
        </p:nvSpPr>
        <p:spPr/>
        <p:txBody>
          <a:bodyPr/>
          <a:lstStyle>
            <a:lvl1pPr>
              <a:defRPr b="1">
                <a:solidFill>
                  <a:srgbClr val="FFFFFF"/>
                </a:solidFill>
              </a:defRPr>
            </a:lvl1pPr>
          </a:lstStyle>
          <a:p>
            <a:fld id="{D00BBBD1-E44B-2F4D-B8AA-9DC59DB8587B}" type="slidenum">
              <a:rPr lang="en-US" smtClean="0"/>
              <a:pPr/>
              <a:t>‹#›</a:t>
            </a:fld>
            <a:endParaRPr lang="en-US"/>
          </a:p>
        </p:txBody>
      </p:sp>
    </p:spTree>
    <p:extLst>
      <p:ext uri="{BB962C8B-B14F-4D97-AF65-F5344CB8AC3E}">
        <p14:creationId xmlns:p14="http://schemas.microsoft.com/office/powerpoint/2010/main" val="3768163710"/>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650B-D901-5C41-BF54-91E2CD68BC2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38BF71-27D8-6F41-9E00-0128EFFF8E70}"/>
              </a:ext>
            </a:extLst>
          </p:cNvPr>
          <p:cNvSpPr>
            <a:spLocks noGrp="1"/>
          </p:cNvSpPr>
          <p:nvPr>
            <p:ph type="body" idx="1"/>
          </p:nvPr>
        </p:nvSpPr>
        <p:spPr>
          <a:xfrm>
            <a:off x="831851" y="4589464"/>
            <a:ext cx="10515600" cy="1500187"/>
          </a:xfrm>
        </p:spPr>
        <p:txBody>
          <a:bodyPr/>
          <a:lstStyle>
            <a:lvl1pPr marL="0" indent="0">
              <a:buNone/>
              <a:defRPr sz="2400">
                <a:solidFill>
                  <a:srgbClr val="54565A"/>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1600C903-7128-AC46-8F8C-AC80146EF809}"/>
              </a:ext>
            </a:extLst>
          </p:cNvPr>
          <p:cNvSpPr>
            <a:spLocks noGrp="1"/>
          </p:cNvSpPr>
          <p:nvPr>
            <p:ph type="sldNum" sz="quarter" idx="12"/>
          </p:nvPr>
        </p:nvSpPr>
        <p:spPr/>
        <p:txBody>
          <a:bodyPr/>
          <a:lstStyle/>
          <a:p>
            <a:fld id="{D00BBBD1-E44B-2F4D-B8AA-9DC59DB8587B}" type="slidenum">
              <a:rPr lang="en-US" smtClean="0"/>
              <a:t>‹#›</a:t>
            </a:fld>
            <a:endParaRPr lang="en-US"/>
          </a:p>
        </p:txBody>
      </p:sp>
    </p:spTree>
    <p:extLst>
      <p:ext uri="{BB962C8B-B14F-4D97-AF65-F5344CB8AC3E}">
        <p14:creationId xmlns:p14="http://schemas.microsoft.com/office/powerpoint/2010/main" val="3733146855"/>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CE97-3064-2746-B99C-89F3FC37A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0D081-1F65-3F42-A065-89B803A3C363}"/>
              </a:ext>
            </a:extLst>
          </p:cNvPr>
          <p:cNvSpPr>
            <a:spLocks noGrp="1"/>
          </p:cNvSpPr>
          <p:nvPr>
            <p:ph sz="half" idx="1"/>
          </p:nvPr>
        </p:nvSpPr>
        <p:spPr>
          <a:xfrm>
            <a:off x="336885" y="1825625"/>
            <a:ext cx="5682916"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42FCF-EFF5-3445-B8A5-0025C029C752}"/>
              </a:ext>
            </a:extLst>
          </p:cNvPr>
          <p:cNvSpPr>
            <a:spLocks noGrp="1"/>
          </p:cNvSpPr>
          <p:nvPr>
            <p:ph sz="half" idx="2"/>
          </p:nvPr>
        </p:nvSpPr>
        <p:spPr>
          <a:xfrm>
            <a:off x="6172200" y="1825625"/>
            <a:ext cx="5666873"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7F73EC1-B5D2-2143-A67B-C3AA0474A4CB}"/>
              </a:ext>
            </a:extLst>
          </p:cNvPr>
          <p:cNvSpPr>
            <a:spLocks noGrp="1"/>
          </p:cNvSpPr>
          <p:nvPr>
            <p:ph type="sldNum" sz="quarter" idx="12"/>
          </p:nvPr>
        </p:nvSpPr>
        <p:spPr/>
        <p:txBody>
          <a:bodyPr/>
          <a:lstStyle/>
          <a:p>
            <a:fld id="{D00BBBD1-E44B-2F4D-B8AA-9DC59DB8587B}" type="slidenum">
              <a:rPr lang="en-US" smtClean="0"/>
              <a:t>‹#›</a:t>
            </a:fld>
            <a:endParaRPr lang="en-US"/>
          </a:p>
        </p:txBody>
      </p:sp>
    </p:spTree>
    <p:extLst>
      <p:ext uri="{BB962C8B-B14F-4D97-AF65-F5344CB8AC3E}">
        <p14:creationId xmlns:p14="http://schemas.microsoft.com/office/powerpoint/2010/main" val="149794065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AA27-411D-4B4B-A63A-CF815B0796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FDD37-3F89-804F-B82F-81387C002DE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B41B12-5FA2-674D-8E3B-E0C2B2612D3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475B9-F673-2044-A980-B549BD61FB3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2AC4A9-1541-9640-9B7F-28A1AC14B62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4B78851-E644-1347-8D2E-0525FAECCA56}"/>
              </a:ext>
            </a:extLst>
          </p:cNvPr>
          <p:cNvSpPr>
            <a:spLocks noGrp="1"/>
          </p:cNvSpPr>
          <p:nvPr>
            <p:ph type="sldNum" sz="quarter" idx="12"/>
          </p:nvPr>
        </p:nvSpPr>
        <p:spPr/>
        <p:txBody>
          <a:bodyPr/>
          <a:lstStyle/>
          <a:p>
            <a:fld id="{D00BBBD1-E44B-2F4D-B8AA-9DC59DB8587B}" type="slidenum">
              <a:rPr lang="en-US" smtClean="0"/>
              <a:t>‹#›</a:t>
            </a:fld>
            <a:endParaRPr lang="en-US"/>
          </a:p>
        </p:txBody>
      </p:sp>
    </p:spTree>
    <p:extLst>
      <p:ext uri="{BB962C8B-B14F-4D97-AF65-F5344CB8AC3E}">
        <p14:creationId xmlns:p14="http://schemas.microsoft.com/office/powerpoint/2010/main" val="1313355946"/>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3F0B-8C63-BC45-8EE3-86365F912A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7946ED2-F0EE-D74E-BC38-151219EC5BC2}"/>
              </a:ext>
            </a:extLst>
          </p:cNvPr>
          <p:cNvSpPr>
            <a:spLocks noGrp="1"/>
          </p:cNvSpPr>
          <p:nvPr>
            <p:ph type="sldNum" sz="quarter" idx="12"/>
          </p:nvPr>
        </p:nvSpPr>
        <p:spPr/>
        <p:txBody>
          <a:bodyPr/>
          <a:lstStyle/>
          <a:p>
            <a:fld id="{D00BBBD1-E44B-2F4D-B8AA-9DC59DB8587B}" type="slidenum">
              <a:rPr lang="en-US" smtClean="0"/>
              <a:t>‹#›</a:t>
            </a:fld>
            <a:endParaRPr lang="en-US"/>
          </a:p>
        </p:txBody>
      </p:sp>
    </p:spTree>
    <p:extLst>
      <p:ext uri="{BB962C8B-B14F-4D97-AF65-F5344CB8AC3E}">
        <p14:creationId xmlns:p14="http://schemas.microsoft.com/office/powerpoint/2010/main" val="4607901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solidFill>
                <a:srgbClr val="555557"/>
              </a:solidFill>
            </a:endParaRPr>
          </a:p>
        </p:txBody>
      </p:sp>
      <p:sp>
        <p:nvSpPr>
          <p:cNvPr id="5" name="Slide Number Placeholder 4"/>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cxnSp>
        <p:nvCxnSpPr>
          <p:cNvPr id="6" name="Straight Connector 5"/>
          <p:cNvCxnSpPr/>
          <p:nvPr/>
        </p:nvCxnSpPr>
        <p:spPr>
          <a:xfrm>
            <a:off x="609600" y="1295400"/>
            <a:ext cx="11582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2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B076AD-C21B-934B-BA83-78C77F0B79B2}"/>
              </a:ext>
            </a:extLst>
          </p:cNvPr>
          <p:cNvSpPr>
            <a:spLocks noGrp="1"/>
          </p:cNvSpPr>
          <p:nvPr>
            <p:ph type="sldNum" sz="quarter" idx="12"/>
          </p:nvPr>
        </p:nvSpPr>
        <p:spPr/>
        <p:txBody>
          <a:bodyPr/>
          <a:lstStyle/>
          <a:p>
            <a:fld id="{D00BBBD1-E44B-2F4D-B8AA-9DC59DB8587B}" type="slidenum">
              <a:rPr lang="en-US" smtClean="0"/>
              <a:t>‹#›</a:t>
            </a:fld>
            <a:endParaRPr lang="en-US"/>
          </a:p>
        </p:txBody>
      </p:sp>
    </p:spTree>
    <p:extLst>
      <p:ext uri="{BB962C8B-B14F-4D97-AF65-F5344CB8AC3E}">
        <p14:creationId xmlns:p14="http://schemas.microsoft.com/office/powerpoint/2010/main" val="1729138021"/>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FCBE7-8B59-6146-9A91-F695EE467554}"/>
              </a:ext>
            </a:extLst>
          </p:cNvPr>
          <p:cNvSpPr>
            <a:spLocks noGrp="1"/>
          </p:cNvSpPr>
          <p:nvPr>
            <p:ph type="title" orient="vert"/>
          </p:nvPr>
        </p:nvSpPr>
        <p:spPr>
          <a:xfrm rot="10800000">
            <a:off x="334878" y="365125"/>
            <a:ext cx="2628900" cy="5634623"/>
          </a:xfrm>
        </p:spPr>
        <p:txBody>
          <a:bodyPr vert="eaVert"/>
          <a:lstStyle/>
          <a:p>
            <a:r>
              <a:rPr lang="en-US"/>
              <a:t>Click to edit Master title style</a:t>
            </a:r>
          </a:p>
        </p:txBody>
      </p:sp>
      <p:sp>
        <p:nvSpPr>
          <p:cNvPr id="6" name="Slide Number Placeholder 5">
            <a:extLst>
              <a:ext uri="{FF2B5EF4-FFF2-40B4-BE49-F238E27FC236}">
                <a16:creationId xmlns:a16="http://schemas.microsoft.com/office/drawing/2014/main" id="{9C6F2295-D93F-D64C-95C1-BA14C079E53C}"/>
              </a:ext>
            </a:extLst>
          </p:cNvPr>
          <p:cNvSpPr>
            <a:spLocks noGrp="1"/>
          </p:cNvSpPr>
          <p:nvPr>
            <p:ph type="sldNum" sz="quarter" idx="12"/>
          </p:nvPr>
        </p:nvSpPr>
        <p:spPr/>
        <p:txBody>
          <a:bodyPr/>
          <a:lstStyle/>
          <a:p>
            <a:fld id="{D00BBBD1-E44B-2F4D-B8AA-9DC59DB8587B}" type="slidenum">
              <a:rPr lang="en-US" smtClean="0"/>
              <a:t>‹#›</a:t>
            </a:fld>
            <a:endParaRPr lang="en-US"/>
          </a:p>
        </p:txBody>
      </p:sp>
      <p:sp>
        <p:nvSpPr>
          <p:cNvPr id="7" name="Content Placeholder 2">
            <a:extLst>
              <a:ext uri="{FF2B5EF4-FFF2-40B4-BE49-F238E27FC236}">
                <a16:creationId xmlns:a16="http://schemas.microsoft.com/office/drawing/2014/main" id="{F3CAE513-A989-EF45-9FA7-42CB799E9E71}"/>
              </a:ext>
            </a:extLst>
          </p:cNvPr>
          <p:cNvSpPr>
            <a:spLocks noGrp="1"/>
          </p:cNvSpPr>
          <p:nvPr>
            <p:ph idx="1"/>
          </p:nvPr>
        </p:nvSpPr>
        <p:spPr>
          <a:xfrm>
            <a:off x="3031958" y="352926"/>
            <a:ext cx="8775031" cy="567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978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555557"/>
              </a:solidFill>
            </a:endParaRPr>
          </a:p>
        </p:txBody>
      </p:sp>
      <p:sp>
        <p:nvSpPr>
          <p:cNvPr id="4" name="Slide Number Placeholder 3"/>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spTree>
    <p:extLst>
      <p:ext uri="{BB962C8B-B14F-4D97-AF65-F5344CB8AC3E}">
        <p14:creationId xmlns:p14="http://schemas.microsoft.com/office/powerpoint/2010/main" val="203562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spTree>
    <p:extLst>
      <p:ext uri="{BB962C8B-B14F-4D97-AF65-F5344CB8AC3E}">
        <p14:creationId xmlns:p14="http://schemas.microsoft.com/office/powerpoint/2010/main" val="336182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srgbClr val="555557"/>
              </a:solidFill>
            </a:endParaRPr>
          </a:p>
        </p:txBody>
      </p:sp>
      <p:sp>
        <p:nvSpPr>
          <p:cNvPr id="7" name="Slide Number Placeholder 6"/>
          <p:cNvSpPr>
            <a:spLocks noGrp="1"/>
          </p:cNvSpPr>
          <p:nvPr>
            <p:ph type="sldNum" sz="quarter" idx="12"/>
          </p:nvPr>
        </p:nvSpPr>
        <p:spPr/>
        <p:txBody>
          <a:bodyPr/>
          <a:lstStyle/>
          <a:p>
            <a:fld id="{23A446DA-D2FC-491E-A26B-6B2D41D55751}" type="slidenum">
              <a:rPr lang="en-US" smtClean="0">
                <a:solidFill>
                  <a:srgbClr val="555557">
                    <a:tint val="75000"/>
                  </a:srgbClr>
                </a:solidFill>
              </a:rPr>
              <a:pPr/>
              <a:t>‹#›</a:t>
            </a:fld>
            <a:endParaRPr lang="en-US">
              <a:solidFill>
                <a:srgbClr val="555557">
                  <a:tint val="75000"/>
                </a:srgbClr>
              </a:solidFill>
            </a:endParaRPr>
          </a:p>
        </p:txBody>
      </p:sp>
    </p:spTree>
    <p:extLst>
      <p:ext uri="{BB962C8B-B14F-4D97-AF65-F5344CB8AC3E}">
        <p14:creationId xmlns:p14="http://schemas.microsoft.com/office/powerpoint/2010/main" val="383563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5.tiff"/><Relationship Id="rId5" Type="http://schemas.openxmlformats.org/officeDocument/2006/relationships/slideLayout" Target="../slideLayouts/slideLayout49.xml"/><Relationship Id="rId10" Type="http://schemas.openxmlformats.org/officeDocument/2006/relationships/theme" Target="../theme/theme2.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image" Target="../media/image6.jpeg"/><Relationship Id="rId4" Type="http://schemas.openxmlformats.org/officeDocument/2006/relationships/slideLayout" Target="../slideLayouts/slideLayout5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descr="RGB New PP_5_cj2.jpg"/>
          <p:cNvPicPr>
            <a:picLocks noChangeAspect="1"/>
          </p:cNvPicPr>
          <p:nvPr/>
        </p:nvPicPr>
        <p:blipFill>
          <a:blip r:embed="rId46"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0207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71600"/>
            <a:ext cx="10972800" cy="4648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Tree>
    <p:extLst>
      <p:ext uri="{BB962C8B-B14F-4D97-AF65-F5344CB8AC3E}">
        <p14:creationId xmlns:p14="http://schemas.microsoft.com/office/powerpoint/2010/main" val="1747595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8" r:id="rId44"/>
  </p:sldLayoutIdLst>
  <p:hf hdr="0" dt="0"/>
  <p:txStyles>
    <p:titleStyle>
      <a:lvl1pPr algn="l" defTabSz="914400" rtl="0" eaLnBrk="1" latinLnBrk="0" hangingPunct="1">
        <a:spcBef>
          <a:spcPct val="0"/>
        </a:spcBef>
        <a:buNone/>
        <a:defRPr sz="3800" kern="1200" cap="none" baseline="0">
          <a:solidFill>
            <a:schemeClr val="accent2"/>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20762"/>
          </a:xfrm>
          <a:prstGeom prst="rect">
            <a:avLst/>
          </a:prstGeom>
          <a:solidFill>
            <a:schemeClr val="bg1"/>
          </a:solidFill>
        </p:spPr>
        <p:txBody>
          <a:bodyPr vert="horz" lIns="91440" tIns="45720" rIns="91440" bIns="45720" rtlCol="0" anchor="b">
            <a:normAutofit/>
          </a:bodyPr>
          <a:lstStyle/>
          <a:p>
            <a:r>
              <a:rPr lang="en-US" dirty="0"/>
              <a:t>Click to edit Master title style</a:t>
            </a:r>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4800" y="5880844"/>
            <a:ext cx="2161309" cy="731520"/>
          </a:xfrm>
          <a:prstGeom prst="rect">
            <a:avLst/>
          </a:prstGeom>
        </p:spPr>
      </p:pic>
    </p:spTree>
    <p:extLst>
      <p:ext uri="{BB962C8B-B14F-4D97-AF65-F5344CB8AC3E}">
        <p14:creationId xmlns:p14="http://schemas.microsoft.com/office/powerpoint/2010/main" val="38799299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dt="0"/>
  <p:txStyles>
    <p:title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F6FDFC-1BF6-DD46-B0BB-7A15DD075570}"/>
              </a:ext>
            </a:extLst>
          </p:cNvPr>
          <p:cNvPicPr>
            <a:picLocks noChangeAspect="1"/>
          </p:cNvPicPr>
          <p:nvPr userDrawn="1"/>
        </p:nvPicPr>
        <p:blipFill>
          <a:blip r:embed="rId10"/>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D888BF7-059C-F34D-8823-A0A9A753820A}"/>
              </a:ext>
            </a:extLst>
          </p:cNvPr>
          <p:cNvSpPr>
            <a:spLocks noGrp="1"/>
          </p:cNvSpPr>
          <p:nvPr>
            <p:ph type="title"/>
          </p:nvPr>
        </p:nvSpPr>
        <p:spPr>
          <a:xfrm>
            <a:off x="340894" y="365125"/>
            <a:ext cx="1146609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6FFFB5-5128-D443-B49C-F5FA7E4F0DB3}"/>
              </a:ext>
            </a:extLst>
          </p:cNvPr>
          <p:cNvSpPr>
            <a:spLocks noGrp="1"/>
          </p:cNvSpPr>
          <p:nvPr>
            <p:ph type="body" idx="1"/>
          </p:nvPr>
        </p:nvSpPr>
        <p:spPr>
          <a:xfrm>
            <a:off x="340894" y="1825625"/>
            <a:ext cx="11466095" cy="38693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18FDBE-EAA5-D041-A5AF-A08CCE820D42}"/>
              </a:ext>
            </a:extLst>
          </p:cNvPr>
          <p:cNvSpPr>
            <a:spLocks noGrp="1"/>
          </p:cNvSpPr>
          <p:nvPr>
            <p:ph type="sldNum" sz="quarter" idx="4"/>
          </p:nvPr>
        </p:nvSpPr>
        <p:spPr>
          <a:xfrm>
            <a:off x="9075821" y="6324266"/>
            <a:ext cx="2743200" cy="365125"/>
          </a:xfrm>
          <a:prstGeom prst="rect">
            <a:avLst/>
          </a:prstGeom>
        </p:spPr>
        <p:txBody>
          <a:bodyPr vert="horz" lIns="91440" tIns="45720" rIns="91440" bIns="45720" rtlCol="0" anchor="ctr"/>
          <a:lstStyle>
            <a:lvl1pPr algn="r">
              <a:defRPr sz="1200" b="1">
                <a:solidFill>
                  <a:schemeClr val="bg1"/>
                </a:solidFill>
              </a:defRPr>
            </a:lvl1pPr>
          </a:lstStyle>
          <a:p>
            <a:fld id="{D00BBBD1-E44B-2F4D-B8AA-9DC59DB8587B}" type="slidenum">
              <a:rPr lang="en-US" smtClean="0"/>
              <a:pPr/>
              <a:t>‹#›</a:t>
            </a:fld>
            <a:endParaRPr lang="en-US"/>
          </a:p>
        </p:txBody>
      </p:sp>
      <p:sp>
        <p:nvSpPr>
          <p:cNvPr id="4" name="Rectangle 3">
            <a:extLst>
              <a:ext uri="{FF2B5EF4-FFF2-40B4-BE49-F238E27FC236}">
                <a16:creationId xmlns:a16="http://schemas.microsoft.com/office/drawing/2014/main" id="{3D1FD74A-0D76-4FF9-B94A-314ADBECC378}"/>
              </a:ext>
            </a:extLst>
          </p:cNvPr>
          <p:cNvSpPr/>
          <p:nvPr userDrawn="1"/>
        </p:nvSpPr>
        <p:spPr>
          <a:xfrm>
            <a:off x="7185497" y="6324266"/>
            <a:ext cx="3527899" cy="365125"/>
          </a:xfrm>
          <a:prstGeom prst="rect">
            <a:avLst/>
          </a:prstGeom>
          <a:solidFill>
            <a:srgbClr val="00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4097508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transition spd="med">
    <p:fade/>
  </p:transition>
  <p:hf hdr="0" ftr="0" dt="0"/>
  <p:txStyles>
    <p:titleStyle>
      <a:lvl1pPr algn="l" defTabSz="914377" rtl="0" eaLnBrk="1" latinLnBrk="0" hangingPunct="1">
        <a:lnSpc>
          <a:spcPct val="90000"/>
        </a:lnSpc>
        <a:spcBef>
          <a:spcPct val="0"/>
        </a:spcBef>
        <a:buNone/>
        <a:defRPr sz="4400" b="1" kern="1200">
          <a:solidFill>
            <a:srgbClr val="00355E"/>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B4BD00"/>
        </a:buClr>
        <a:buFont typeface="Arial" panose="020B0604020202020204" pitchFamily="34" charset="0"/>
        <a:buChar char="•"/>
        <a:defRPr sz="2800" kern="1200">
          <a:solidFill>
            <a:srgbClr val="00355E"/>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B4BD00"/>
        </a:buClr>
        <a:buFont typeface="Arial" panose="020B0604020202020204" pitchFamily="34" charset="0"/>
        <a:buChar char="•"/>
        <a:defRPr sz="2400" kern="1200">
          <a:solidFill>
            <a:srgbClr val="00355E"/>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B4BD00"/>
        </a:buClr>
        <a:buFont typeface="Arial" panose="020B0604020202020204" pitchFamily="34" charset="0"/>
        <a:buChar char="•"/>
        <a:defRPr sz="2000" kern="1200">
          <a:solidFill>
            <a:srgbClr val="00355E"/>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B4BD00"/>
        </a:buClr>
        <a:buFont typeface="Arial" panose="020B0604020202020204" pitchFamily="34" charset="0"/>
        <a:buChar char="•"/>
        <a:defRPr sz="1800" kern="1200">
          <a:solidFill>
            <a:srgbClr val="00355E"/>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B4BD00"/>
        </a:buClr>
        <a:buFont typeface="Arial" panose="020B0604020202020204" pitchFamily="34" charset="0"/>
        <a:buChar char="•"/>
        <a:defRPr sz="1800" kern="1200">
          <a:solidFill>
            <a:srgbClr val="00355E"/>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p:cNvCxnSpPr>
            <a:cxnSpLocks/>
          </p:cNvCxnSpPr>
          <p:nvPr/>
        </p:nvCxnSpPr>
        <p:spPr>
          <a:xfrm>
            <a:off x="0" y="1409700"/>
            <a:ext cx="12192000" cy="0"/>
          </a:xfrm>
          <a:prstGeom prst="line">
            <a:avLst/>
          </a:prstGeom>
          <a:ln w="698500">
            <a:solidFill>
              <a:srgbClr val="3F0077"/>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0" y="1797658"/>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a:cxnSpLocks/>
          </p:cNvCxnSpPr>
          <p:nvPr/>
        </p:nvCxnSpPr>
        <p:spPr>
          <a:xfrm>
            <a:off x="0" y="6459105"/>
            <a:ext cx="12178145"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sp>
        <p:nvSpPr>
          <p:cNvPr id="10" name="Subtitle 2"/>
          <p:cNvSpPr txBox="1">
            <a:spLocks/>
          </p:cNvSpPr>
          <p:nvPr/>
        </p:nvSpPr>
        <p:spPr>
          <a:xfrm>
            <a:off x="8004867" y="6016878"/>
            <a:ext cx="1885100" cy="948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sz="1600">
                <a:solidFill>
                  <a:srgbClr val="0000FF"/>
                </a:solidFill>
                <a:latin typeface="Calibri" panose="020F0502020204030204"/>
                <a:cs typeface="Georgia"/>
                <a:sym typeface="Helvetica Neue" charset="0"/>
              </a:rPr>
              <a:t> </a:t>
            </a:r>
          </a:p>
        </p:txBody>
      </p:sp>
      <p:sp>
        <p:nvSpPr>
          <p:cNvPr id="12" name="TextBox 11"/>
          <p:cNvSpPr txBox="1"/>
          <p:nvPr/>
        </p:nvSpPr>
        <p:spPr>
          <a:xfrm>
            <a:off x="694945" y="3515218"/>
            <a:ext cx="5931694" cy="1938992"/>
          </a:xfrm>
          <a:prstGeom prst="rect">
            <a:avLst/>
          </a:prstGeom>
          <a:noFill/>
        </p:spPr>
        <p:txBody>
          <a:bodyPr wrap="square" lIns="91440" tIns="45720" rIns="91440" bIns="45720" rtlCol="0" anchor="t">
            <a:spAutoFit/>
          </a:bodyPr>
          <a:lstStyle/>
          <a:p>
            <a:pPr algn="ctr">
              <a:defRPr/>
            </a:pPr>
            <a:r>
              <a:rPr lang="en-US" sz="2400" dirty="0">
                <a:solidFill>
                  <a:prstClr val="black"/>
                </a:solidFill>
                <a:latin typeface="Arial" panose="020B0604020202020204" pitchFamily="34" charset="0"/>
                <a:cs typeface="Arial" panose="020B0604020202020204" pitchFamily="34" charset="0"/>
                <a:sym typeface="Helvetica Neue" charset="0"/>
              </a:rPr>
              <a:t>Hosted by </a:t>
            </a:r>
          </a:p>
          <a:p>
            <a:pPr algn="ctr">
              <a:defRPr/>
            </a:pPr>
            <a:r>
              <a:rPr lang="en-US" sz="2400" b="1" dirty="0">
                <a:solidFill>
                  <a:prstClr val="black"/>
                </a:solidFill>
                <a:latin typeface="Arial" panose="020B0604020202020204" pitchFamily="34" charset="0"/>
                <a:cs typeface="Arial" panose="020B0604020202020204" pitchFamily="34" charset="0"/>
                <a:sym typeface="Helvetica Neue" charset="0"/>
              </a:rPr>
              <a:t>Blood</a:t>
            </a:r>
            <a:r>
              <a:rPr lang="en-US" sz="2400" dirty="0">
                <a:solidFill>
                  <a:prstClr val="black"/>
                </a:solidFill>
                <a:latin typeface="Arial" panose="020B0604020202020204" pitchFamily="34" charset="0"/>
                <a:cs typeface="Arial" panose="020B0604020202020204" pitchFamily="34" charset="0"/>
                <a:sym typeface="Helvetica Neue" charset="0"/>
              </a:rPr>
              <a:t> </a:t>
            </a:r>
            <a:r>
              <a:rPr lang="en-US" sz="2400" b="1" dirty="0">
                <a:solidFill>
                  <a:prstClr val="black"/>
                </a:solidFill>
                <a:latin typeface="Arial" panose="020B0604020202020204" pitchFamily="34" charset="0"/>
                <a:cs typeface="Arial" panose="020B0604020202020204" pitchFamily="34" charset="0"/>
                <a:sym typeface="Helvetica Neue" charset="0"/>
              </a:rPr>
              <a:t>&amp; Marrow Transplant Information Network (BMT </a:t>
            </a:r>
            <a:r>
              <a:rPr lang="en-US" sz="2400" b="1" dirty="0" err="1">
                <a:solidFill>
                  <a:prstClr val="black"/>
                </a:solidFill>
                <a:latin typeface="Arial" panose="020B0604020202020204" pitchFamily="34" charset="0"/>
                <a:cs typeface="Arial" panose="020B0604020202020204" pitchFamily="34" charset="0"/>
                <a:sym typeface="Helvetica Neue" charset="0"/>
              </a:rPr>
              <a:t>InfoNet</a:t>
            </a:r>
            <a:r>
              <a:rPr lang="en-US" sz="2400" b="1" dirty="0">
                <a:solidFill>
                  <a:prstClr val="black"/>
                </a:solidFill>
                <a:latin typeface="Arial" panose="020B0604020202020204" pitchFamily="34" charset="0"/>
                <a:cs typeface="Arial" panose="020B0604020202020204" pitchFamily="34" charset="0"/>
                <a:sym typeface="Helvetica Neue" charset="0"/>
              </a:rPr>
              <a:t>)</a:t>
            </a:r>
          </a:p>
          <a:p>
            <a:pPr algn="ctr">
              <a:defRPr/>
            </a:pPr>
            <a:endParaRPr lang="en-US" sz="2400" dirty="0">
              <a:solidFill>
                <a:prstClr val="black"/>
              </a:solidFill>
              <a:latin typeface="Arial" panose="020B0604020202020204" pitchFamily="34" charset="0"/>
              <a:ea typeface="MS PGothic" panose="020B0600070205080204" pitchFamily="34" charset="-128"/>
              <a:cs typeface="Arial" panose="020B0604020202020204" pitchFamily="34" charset="0"/>
            </a:endParaRPr>
          </a:p>
          <a:p>
            <a:pPr algn="ctr">
              <a:defRPr/>
            </a:pPr>
            <a:r>
              <a:rPr lang="en-US" sz="2400" b="1" dirty="0">
                <a:solidFill>
                  <a:prstClr val="black"/>
                </a:solidFill>
                <a:latin typeface="Arial" panose="020B0604020202020204" pitchFamily="34" charset="0"/>
                <a:cs typeface="Arial" panose="020B0604020202020204" pitchFamily="34" charset="0"/>
                <a:sym typeface="Helvetica Neue" charset="0"/>
              </a:rPr>
              <a:t>Wednesday, October 27, 2021</a:t>
            </a:r>
            <a:endParaRPr lang="en-US" sz="2400" b="1" dirty="0">
              <a:solidFill>
                <a:srgbClr val="000000"/>
              </a:solidFill>
              <a:latin typeface="Calibri" panose="020F0502020204030204"/>
              <a:ea typeface="MS PGothic" panose="020B0600070205080204" pitchFamily="34" charset="-128"/>
              <a:sym typeface="Helvetica Neue" charset="0"/>
            </a:endParaRPr>
          </a:p>
        </p:txBody>
      </p:sp>
      <p:pic>
        <p:nvPicPr>
          <p:cNvPr id="21" name="Picture 20" descr="BMT_30_years_LOGO.jpg"/>
          <p:cNvPicPr>
            <a:picLocks noChangeAspect="1"/>
          </p:cNvPicPr>
          <p:nvPr/>
        </p:nvPicPr>
        <p:blipFill>
          <a:blip r:embed="rId3"/>
          <a:stretch>
            <a:fillRect/>
          </a:stretch>
        </p:blipFill>
        <p:spPr>
          <a:xfrm>
            <a:off x="4995644" y="176374"/>
            <a:ext cx="2288623" cy="756078"/>
          </a:xfrm>
          <a:prstGeom prst="rect">
            <a:avLst/>
          </a:prstGeom>
        </p:spPr>
      </p:pic>
      <p:pic>
        <p:nvPicPr>
          <p:cNvPr id="15" name="Picture 14">
            <a:extLst>
              <a:ext uri="{FF2B5EF4-FFF2-40B4-BE49-F238E27FC236}">
                <a16:creationId xmlns:a16="http://schemas.microsoft.com/office/drawing/2014/main" id="{6A47FBAA-7A0B-D34C-9578-E1530D81605D}"/>
              </a:ext>
            </a:extLst>
          </p:cNvPr>
          <p:cNvPicPr>
            <a:picLocks noChangeAspect="1"/>
          </p:cNvPicPr>
          <p:nvPr/>
        </p:nvPicPr>
        <p:blipFill rotWithShape="1">
          <a:blip r:embed="rId4"/>
          <a:srcRect l="1" r="160" b="19506"/>
          <a:stretch/>
        </p:blipFill>
        <p:spPr>
          <a:xfrm>
            <a:off x="7495066" y="3350615"/>
            <a:ext cx="3915481" cy="2438286"/>
          </a:xfrm>
          <a:prstGeom prst="rect">
            <a:avLst/>
          </a:prstGeom>
          <a:ln>
            <a:solidFill>
              <a:schemeClr val="tx1">
                <a:lumMod val="75000"/>
                <a:lumOff val="25000"/>
              </a:schemeClr>
            </a:solidFill>
          </a:ln>
        </p:spPr>
      </p:pic>
      <p:sp>
        <p:nvSpPr>
          <p:cNvPr id="16" name="TextBox 15">
            <a:extLst>
              <a:ext uri="{FF2B5EF4-FFF2-40B4-BE49-F238E27FC236}">
                <a16:creationId xmlns:a16="http://schemas.microsoft.com/office/drawing/2014/main" id="{F29E1657-E505-B648-B690-F8CE663BD206}"/>
              </a:ext>
            </a:extLst>
          </p:cNvPr>
          <p:cNvSpPr txBox="1"/>
          <p:nvPr/>
        </p:nvSpPr>
        <p:spPr>
          <a:xfrm>
            <a:off x="699275" y="1933804"/>
            <a:ext cx="10881360" cy="1107996"/>
          </a:xfrm>
          <a:prstGeom prst="rect">
            <a:avLst/>
          </a:prstGeom>
          <a:noFill/>
        </p:spPr>
        <p:txBody>
          <a:bodyPr wrap="square" rtlCol="0">
            <a:spAutoFit/>
          </a:bodyPr>
          <a:lstStyle/>
          <a:p>
            <a:pPr algn="ctr"/>
            <a:r>
              <a:rPr lang="en-US" sz="3300">
                <a:solidFill>
                  <a:srgbClr val="008000"/>
                </a:solidFill>
                <a:latin typeface="Arial" panose="020B0604020202020204" pitchFamily="34" charset="0"/>
                <a:cs typeface="Arial" panose="020B0604020202020204" pitchFamily="34" charset="0"/>
              </a:rPr>
              <a:t>Transplantation for Myelodysplastic Syndromes: </a:t>
            </a:r>
          </a:p>
          <a:p>
            <a:pPr algn="ctr"/>
            <a:r>
              <a:rPr lang="en-US" sz="3300">
                <a:solidFill>
                  <a:srgbClr val="008000"/>
                </a:solidFill>
                <a:latin typeface="Arial" panose="020B0604020202020204" pitchFamily="34" charset="0"/>
                <a:cs typeface="Arial" panose="020B0604020202020204" pitchFamily="34" charset="0"/>
              </a:rPr>
              <a:t>Who, When and How? </a:t>
            </a:r>
          </a:p>
        </p:txBody>
      </p:sp>
      <p:sp>
        <p:nvSpPr>
          <p:cNvPr id="2" name="TextBox 1">
            <a:extLst>
              <a:ext uri="{FF2B5EF4-FFF2-40B4-BE49-F238E27FC236}">
                <a16:creationId xmlns:a16="http://schemas.microsoft.com/office/drawing/2014/main" id="{C2644E46-E2FB-0244-9D3C-21F2166C83AC}"/>
              </a:ext>
            </a:extLst>
          </p:cNvPr>
          <p:cNvSpPr txBox="1"/>
          <p:nvPr/>
        </p:nvSpPr>
        <p:spPr>
          <a:xfrm>
            <a:off x="7558921" y="5875442"/>
            <a:ext cx="4062984" cy="415498"/>
          </a:xfrm>
          <a:prstGeom prst="rect">
            <a:avLst/>
          </a:prstGeom>
          <a:noFill/>
        </p:spPr>
        <p:txBody>
          <a:bodyPr wrap="square" lIns="45720" tIns="22860" rIns="45720" bIns="22860" rtlCol="0" anchor="t">
            <a:spAutoFit/>
          </a:bodyPr>
          <a:lstStyle/>
          <a:p>
            <a:pPr algn="ctr"/>
            <a:r>
              <a:rPr lang="en-US" sz="1200">
                <a:solidFill>
                  <a:srgbClr val="0000FF"/>
                </a:solidFill>
                <a:latin typeface="Helvetica Neue"/>
                <a:ea typeface="MS PGothic"/>
              </a:rPr>
              <a:t>Hilary Jacobs, transplanted in 2009</a:t>
            </a:r>
          </a:p>
          <a:p>
            <a:pPr algn="ctr"/>
            <a:r>
              <a:rPr lang="en-US" sz="1200">
                <a:solidFill>
                  <a:srgbClr val="0000FF"/>
                </a:solidFill>
                <a:latin typeface="Helvetica Neue"/>
                <a:ea typeface="MS PGothic"/>
              </a:rPr>
              <a:t> for Myelodysplastic Syndrome</a:t>
            </a:r>
            <a:r>
              <a:rPr lang="en-US" sz="900">
                <a:solidFill>
                  <a:srgbClr val="0000FF"/>
                </a:solidFill>
              </a:rPr>
              <a:t> </a:t>
            </a:r>
          </a:p>
        </p:txBody>
      </p:sp>
    </p:spTree>
    <p:extLst>
      <p:ext uri="{BB962C8B-B14F-4D97-AF65-F5344CB8AC3E}">
        <p14:creationId xmlns:p14="http://schemas.microsoft.com/office/powerpoint/2010/main" val="349008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8D98-0DBE-47E8-A134-60E7D87B8621}"/>
              </a:ext>
            </a:extLst>
          </p:cNvPr>
          <p:cNvSpPr>
            <a:spLocks noGrp="1"/>
          </p:cNvSpPr>
          <p:nvPr>
            <p:ph type="title"/>
          </p:nvPr>
        </p:nvSpPr>
        <p:spPr>
          <a:xfrm>
            <a:off x="831850" y="1709739"/>
            <a:ext cx="10515600" cy="2290762"/>
          </a:xfrm>
        </p:spPr>
        <p:txBody>
          <a:bodyPr>
            <a:normAutofit/>
          </a:bodyPr>
          <a:lstStyle/>
          <a:p>
            <a:r>
              <a:rPr lang="en-US" sz="4400" dirty="0"/>
              <a:t>Allogeneic Transplantation for MDS</a:t>
            </a:r>
          </a:p>
        </p:txBody>
      </p:sp>
      <p:sp>
        <p:nvSpPr>
          <p:cNvPr id="3" name="Text Placeholder 2">
            <a:extLst>
              <a:ext uri="{FF2B5EF4-FFF2-40B4-BE49-F238E27FC236}">
                <a16:creationId xmlns:a16="http://schemas.microsoft.com/office/drawing/2014/main" id="{29D61C8F-0D02-4084-992C-DF4FCD50243C}"/>
              </a:ext>
            </a:extLst>
          </p:cNvPr>
          <p:cNvSpPr>
            <a:spLocks noGrp="1"/>
          </p:cNvSpPr>
          <p:nvPr>
            <p:ph type="body" idx="1"/>
          </p:nvPr>
        </p:nvSpPr>
        <p:spPr>
          <a:xfrm>
            <a:off x="831850" y="4286251"/>
            <a:ext cx="10515600" cy="1803400"/>
          </a:xfrm>
        </p:spPr>
        <p:txBody>
          <a:bodyPr/>
          <a:lstStyle/>
          <a:p>
            <a:r>
              <a:rPr lang="en-US" dirty="0">
                <a:solidFill>
                  <a:schemeClr val="bg1">
                    <a:lumMod val="10000"/>
                  </a:schemeClr>
                </a:solidFill>
              </a:rPr>
              <a:t>Potentially curative therapy</a:t>
            </a:r>
          </a:p>
        </p:txBody>
      </p:sp>
      <p:sp>
        <p:nvSpPr>
          <p:cNvPr id="4" name="Slide Number Placeholder 3">
            <a:extLst>
              <a:ext uri="{FF2B5EF4-FFF2-40B4-BE49-F238E27FC236}">
                <a16:creationId xmlns:a16="http://schemas.microsoft.com/office/drawing/2014/main" id="{8DE4A2F6-022F-4E6C-872A-0789848DF81D}"/>
              </a:ext>
            </a:extLst>
          </p:cNvPr>
          <p:cNvSpPr>
            <a:spLocks noGrp="1"/>
          </p:cNvSpPr>
          <p:nvPr>
            <p:ph type="sldNum" sz="quarter" idx="12"/>
          </p:nvPr>
        </p:nvSpPr>
        <p:spPr/>
        <p:txBody>
          <a:bodyPr/>
          <a:lstStyle/>
          <a:p>
            <a:fld id="{87EE3919-3C87-4B94-9B15-6163F3163631}" type="slidenum">
              <a:rPr lang="en-US" smtClean="0"/>
              <a:t>10</a:t>
            </a:fld>
            <a:endParaRPr lang="en-US"/>
          </a:p>
        </p:txBody>
      </p:sp>
    </p:spTree>
    <p:extLst>
      <p:ext uri="{BB962C8B-B14F-4D97-AF65-F5344CB8AC3E}">
        <p14:creationId xmlns:p14="http://schemas.microsoft.com/office/powerpoint/2010/main" val="1574267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30" y="-129756"/>
            <a:ext cx="11153870" cy="1143000"/>
          </a:xfrm>
        </p:spPr>
        <p:txBody>
          <a:bodyPr>
            <a:noAutofit/>
          </a:bodyPr>
          <a:lstStyle/>
          <a:p>
            <a:r>
              <a:rPr lang="en-US" sz="3200" dirty="0"/>
              <a:t>What is allogeneic hematopoietic cell transplantation (HCT)? </a:t>
            </a:r>
          </a:p>
        </p:txBody>
      </p:sp>
      <p:sp>
        <p:nvSpPr>
          <p:cNvPr id="3" name="Content Placeholder 2"/>
          <p:cNvSpPr>
            <a:spLocks noGrp="1"/>
          </p:cNvSpPr>
          <p:nvPr>
            <p:ph idx="1"/>
          </p:nvPr>
        </p:nvSpPr>
        <p:spPr>
          <a:xfrm>
            <a:off x="609600" y="1768056"/>
            <a:ext cx="10972800" cy="4648200"/>
          </a:xfrm>
        </p:spPr>
        <p:txBody>
          <a:bodyPr/>
          <a:lstStyle/>
          <a:p>
            <a:pPr>
              <a:spcBef>
                <a:spcPts val="2400"/>
              </a:spcBef>
            </a:pPr>
            <a:r>
              <a:rPr lang="en-US" sz="2800" dirty="0"/>
              <a:t>A procedure in which bone marrow that is diseased or damaged is replaced with stem cells from another donor </a:t>
            </a:r>
          </a:p>
          <a:p>
            <a:pPr>
              <a:spcBef>
                <a:spcPts val="2400"/>
              </a:spcBef>
            </a:pPr>
            <a:r>
              <a:rPr lang="en-US" sz="2800" dirty="0"/>
              <a:t>Rationale: New (transplanted) immune system attacks cancer cells that survived chemotherapy/radiation (called the graft-versus-tumor effect)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2972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0" y="1389040"/>
            <a:ext cx="4338314" cy="531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1"/>
          </p:nvPr>
        </p:nvSpPr>
        <p:spPr>
          <a:xfrm>
            <a:off x="478972" y="1503316"/>
            <a:ext cx="5860868" cy="4648201"/>
          </a:xfrm>
        </p:spPr>
        <p:txBody>
          <a:bodyPr>
            <a:normAutofit/>
          </a:bodyPr>
          <a:lstStyle/>
          <a:p>
            <a:pPr>
              <a:spcBef>
                <a:spcPts val="1800"/>
              </a:spcBef>
            </a:pPr>
            <a:r>
              <a:rPr lang="en-US" dirty="0"/>
              <a:t>Stem cells:</a:t>
            </a:r>
          </a:p>
          <a:p>
            <a:pPr lvl="1">
              <a:spcBef>
                <a:spcPts val="1800"/>
              </a:spcBef>
              <a:buFont typeface="Arial" panose="020B0604020202020204" pitchFamily="34" charset="0"/>
              <a:buChar char="‒"/>
            </a:pPr>
            <a:r>
              <a:rPr lang="en-US" dirty="0"/>
              <a:t>develop into mature white blood cells, red blood cells, or platelets</a:t>
            </a:r>
          </a:p>
          <a:p>
            <a:pPr lvl="1">
              <a:spcBef>
                <a:spcPts val="1800"/>
              </a:spcBef>
              <a:buFont typeface="Arial" panose="020B0604020202020204" pitchFamily="34" charset="0"/>
              <a:buChar char="‒"/>
            </a:pPr>
            <a:r>
              <a:rPr lang="en-US" dirty="0"/>
              <a:t>found in </a:t>
            </a:r>
          </a:p>
          <a:p>
            <a:pPr lvl="2">
              <a:spcBef>
                <a:spcPts val="1800"/>
              </a:spcBef>
            </a:pPr>
            <a:r>
              <a:rPr lang="en-US" sz="2400" dirty="0"/>
              <a:t>bone marrow, especially in the pelvis, femur, and sternum</a:t>
            </a:r>
          </a:p>
          <a:p>
            <a:pPr lvl="2">
              <a:spcBef>
                <a:spcPts val="1800"/>
              </a:spcBef>
            </a:pPr>
            <a:r>
              <a:rPr lang="en-US" sz="2400" dirty="0"/>
              <a:t>umbilical cord blood</a:t>
            </a:r>
          </a:p>
          <a:p>
            <a:pPr lvl="2">
              <a:spcBef>
                <a:spcPts val="1800"/>
              </a:spcBef>
            </a:pPr>
            <a:r>
              <a:rPr lang="en-US" sz="2400" dirty="0"/>
              <a:t>in small numbers, in blood</a:t>
            </a:r>
          </a:p>
          <a:p>
            <a:pPr marL="457200" lvl="1" indent="0">
              <a:spcBef>
                <a:spcPts val="1800"/>
              </a:spcBef>
              <a:buNone/>
            </a:pPr>
            <a:endParaRPr lang="en-US" dirty="0"/>
          </a:p>
          <a:p>
            <a:endParaRPr lang="en-US" dirty="0"/>
          </a:p>
        </p:txBody>
      </p:sp>
      <p:sp>
        <p:nvSpPr>
          <p:cNvPr id="6" name="Title 5"/>
          <p:cNvSpPr>
            <a:spLocks noGrp="1"/>
          </p:cNvSpPr>
          <p:nvPr>
            <p:ph type="title"/>
          </p:nvPr>
        </p:nvSpPr>
        <p:spPr>
          <a:xfrm>
            <a:off x="609600" y="0"/>
            <a:ext cx="10972800" cy="1143000"/>
          </a:xfrm>
        </p:spPr>
        <p:txBody>
          <a:bodyPr>
            <a:normAutofit/>
          </a:bodyPr>
          <a:lstStyle/>
          <a:p>
            <a:r>
              <a:rPr lang="en-US" sz="3600" dirty="0"/>
              <a:t>What are stem cells?</a:t>
            </a:r>
          </a:p>
        </p:txBody>
      </p:sp>
    </p:spTree>
    <p:extLst>
      <p:ext uri="{BB962C8B-B14F-4D97-AF65-F5344CB8AC3E}">
        <p14:creationId xmlns:p14="http://schemas.microsoft.com/office/powerpoint/2010/main" val="16275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F3FC-1925-4BEE-B878-5A802AF901E8}"/>
              </a:ext>
            </a:extLst>
          </p:cNvPr>
          <p:cNvSpPr>
            <a:spLocks noGrp="1"/>
          </p:cNvSpPr>
          <p:nvPr>
            <p:ph type="title"/>
          </p:nvPr>
        </p:nvSpPr>
        <p:spPr>
          <a:xfrm>
            <a:off x="609600" y="-82990"/>
            <a:ext cx="10972800" cy="1143000"/>
          </a:xfrm>
        </p:spPr>
        <p:txBody>
          <a:bodyPr>
            <a:noAutofit/>
          </a:bodyPr>
          <a:lstStyle/>
          <a:p>
            <a:r>
              <a:rPr lang="en-US" sz="3600" dirty="0"/>
              <a:t>What are the risks and benefits of a transplant?</a:t>
            </a:r>
          </a:p>
        </p:txBody>
      </p:sp>
      <p:sp>
        <p:nvSpPr>
          <p:cNvPr id="5" name="Slide Number Placeholder 4">
            <a:extLst>
              <a:ext uri="{FF2B5EF4-FFF2-40B4-BE49-F238E27FC236}">
                <a16:creationId xmlns:a16="http://schemas.microsoft.com/office/drawing/2014/main" id="{C80C839A-19F1-4CE3-958D-24E25AC2C041}"/>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13</a:t>
            </a:fld>
            <a:endParaRPr lang="en-US">
              <a:solidFill>
                <a:srgbClr val="555557">
                  <a:tint val="75000"/>
                </a:srgbClr>
              </a:solidFill>
            </a:endParaRPr>
          </a:p>
        </p:txBody>
      </p:sp>
      <p:graphicFrame>
        <p:nvGraphicFramePr>
          <p:cNvPr id="6" name="Content Placeholder 3">
            <a:extLst>
              <a:ext uri="{FF2B5EF4-FFF2-40B4-BE49-F238E27FC236}">
                <a16:creationId xmlns:a16="http://schemas.microsoft.com/office/drawing/2014/main" id="{3C71353C-93AC-47AC-9783-3ACEDAC0696D}"/>
              </a:ext>
            </a:extLst>
          </p:cNvPr>
          <p:cNvGraphicFramePr>
            <a:graphicFrameLocks/>
          </p:cNvGraphicFramePr>
          <p:nvPr>
            <p:extLst>
              <p:ext uri="{D42A27DB-BD31-4B8C-83A1-F6EECF244321}">
                <p14:modId xmlns:p14="http://schemas.microsoft.com/office/powerpoint/2010/main" val="47255005"/>
              </p:ext>
            </p:extLst>
          </p:nvPr>
        </p:nvGraphicFramePr>
        <p:xfrm>
          <a:off x="1537607" y="1581456"/>
          <a:ext cx="973999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5F419A0-0EDE-4DD7-8E4B-CD8B23FCFB8D}"/>
              </a:ext>
            </a:extLst>
          </p:cNvPr>
          <p:cNvSpPr txBox="1"/>
          <p:nvPr/>
        </p:nvSpPr>
        <p:spPr>
          <a:xfrm>
            <a:off x="6662057" y="1523411"/>
            <a:ext cx="5181600" cy="2031325"/>
          </a:xfrm>
          <a:prstGeom prst="rect">
            <a:avLst/>
          </a:prstGeom>
          <a:noFill/>
        </p:spPr>
        <p:txBody>
          <a:bodyPr wrap="square" rtlCol="0">
            <a:spAutoFit/>
          </a:bodyPr>
          <a:lstStyle/>
          <a:p>
            <a:r>
              <a:rPr lang="en-US" b="1" dirty="0"/>
              <a:t>High risk of complications from transplant</a:t>
            </a:r>
          </a:p>
          <a:p>
            <a:pPr lvl="1"/>
            <a:r>
              <a:rPr lang="en-US" b="1" dirty="0"/>
              <a:t>-infections</a:t>
            </a:r>
          </a:p>
          <a:p>
            <a:pPr lvl="1"/>
            <a:r>
              <a:rPr lang="en-US" b="1" dirty="0"/>
              <a:t>-GVHD</a:t>
            </a:r>
          </a:p>
          <a:p>
            <a:pPr lvl="1"/>
            <a:r>
              <a:rPr lang="en-US" b="1" dirty="0"/>
              <a:t>-organ toxicity</a:t>
            </a:r>
          </a:p>
          <a:p>
            <a:r>
              <a:rPr lang="en-US" b="1" dirty="0"/>
              <a:t>Frailty/ poor functional status</a:t>
            </a:r>
          </a:p>
          <a:p>
            <a:r>
              <a:rPr lang="en-US" b="1" dirty="0"/>
              <a:t>Donor availability</a:t>
            </a:r>
          </a:p>
          <a:p>
            <a:r>
              <a:rPr lang="en-US" b="1" dirty="0"/>
              <a:t>Insurance coverage</a:t>
            </a:r>
          </a:p>
        </p:txBody>
      </p:sp>
    </p:spTree>
    <p:extLst>
      <p:ext uri="{BB962C8B-B14F-4D97-AF65-F5344CB8AC3E}">
        <p14:creationId xmlns:p14="http://schemas.microsoft.com/office/powerpoint/2010/main" val="119771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A813-0B0F-45C7-B0B5-B1D87DB43C4B}"/>
              </a:ext>
            </a:extLst>
          </p:cNvPr>
          <p:cNvSpPr>
            <a:spLocks noGrp="1"/>
          </p:cNvSpPr>
          <p:nvPr>
            <p:ph type="title"/>
          </p:nvPr>
        </p:nvSpPr>
        <p:spPr>
          <a:xfrm>
            <a:off x="581891" y="77983"/>
            <a:ext cx="11037454" cy="1143000"/>
          </a:xfrm>
        </p:spPr>
        <p:txBody>
          <a:bodyPr>
            <a:noAutofit/>
          </a:bodyPr>
          <a:lstStyle/>
          <a:p>
            <a:r>
              <a:rPr lang="en-US" sz="3600" dirty="0"/>
              <a:t>Medicare Coverage With Evidence Development Program</a:t>
            </a:r>
          </a:p>
        </p:txBody>
      </p:sp>
      <p:sp>
        <p:nvSpPr>
          <p:cNvPr id="3" name="Content Placeholder 2">
            <a:extLst>
              <a:ext uri="{FF2B5EF4-FFF2-40B4-BE49-F238E27FC236}">
                <a16:creationId xmlns:a16="http://schemas.microsoft.com/office/drawing/2014/main" id="{7BCFE2C2-AA97-44E7-885D-CD40B1399456}"/>
              </a:ext>
            </a:extLst>
          </p:cNvPr>
          <p:cNvSpPr>
            <a:spLocks noGrp="1"/>
          </p:cNvSpPr>
          <p:nvPr>
            <p:ph idx="1"/>
          </p:nvPr>
        </p:nvSpPr>
        <p:spPr>
          <a:xfrm>
            <a:off x="502920" y="1874699"/>
            <a:ext cx="5762285" cy="4648200"/>
          </a:xfrm>
        </p:spPr>
        <p:txBody>
          <a:bodyPr/>
          <a:lstStyle/>
          <a:p>
            <a:pPr>
              <a:spcBef>
                <a:spcPts val="1800"/>
              </a:spcBef>
            </a:pPr>
            <a:r>
              <a:rPr lang="en-US" sz="2400" dirty="0"/>
              <a:t>Study to see how well older patients with Medicare do with a transplant compared with younger patients</a:t>
            </a:r>
            <a:endParaRPr lang="en-US" sz="800" dirty="0"/>
          </a:p>
          <a:p>
            <a:pPr>
              <a:spcBef>
                <a:spcPts val="1800"/>
              </a:spcBef>
            </a:pPr>
            <a:r>
              <a:rPr lang="en-US" sz="2400" dirty="0"/>
              <a:t>Compared outcomes of patients 55-64 years vs ≥ 65 years</a:t>
            </a:r>
          </a:p>
          <a:p>
            <a:pPr>
              <a:spcBef>
                <a:spcPts val="1800"/>
              </a:spcBef>
            </a:pPr>
            <a:r>
              <a:rPr lang="en-US" sz="2400" dirty="0"/>
              <a:t>Enrollment Dec 2010 to May 2014</a:t>
            </a:r>
          </a:p>
          <a:p>
            <a:pPr>
              <a:spcBef>
                <a:spcPts val="1800"/>
              </a:spcBef>
            </a:pPr>
            <a:r>
              <a:rPr lang="en-US" sz="2400" dirty="0"/>
              <a:t>Similar survival between younger and older patients</a:t>
            </a:r>
          </a:p>
        </p:txBody>
      </p:sp>
      <p:sp>
        <p:nvSpPr>
          <p:cNvPr id="5" name="Slide Number Placeholder 4">
            <a:extLst>
              <a:ext uri="{FF2B5EF4-FFF2-40B4-BE49-F238E27FC236}">
                <a16:creationId xmlns:a16="http://schemas.microsoft.com/office/drawing/2014/main" id="{C1B06769-936B-4976-A672-5EAE53C9A2B4}"/>
              </a:ext>
            </a:extLst>
          </p:cNvPr>
          <p:cNvSpPr>
            <a:spLocks noGrp="1"/>
          </p:cNvSpPr>
          <p:nvPr>
            <p:ph type="sldNum" sz="quarter" idx="12"/>
          </p:nvPr>
        </p:nvSpPr>
        <p:spPr>
          <a:xfrm>
            <a:off x="8743001" y="5614183"/>
            <a:ext cx="497572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Arial"/>
                <a:ea typeface="+mn-ea"/>
                <a:cs typeface="+mn-cs"/>
              </a:rPr>
              <a:t>	</a:t>
            </a:r>
            <a:r>
              <a:rPr kumimoji="0" lang="en-US" altLang="en-US" b="0" i="0" u="none" strike="noStrike" kern="1200" cap="none" spc="0" normalizeH="0" baseline="0" noProof="0" dirty="0" err="1">
                <a:ln>
                  <a:noFill/>
                </a:ln>
                <a:solidFill>
                  <a:srgbClr val="000000"/>
                </a:solidFill>
                <a:effectLst/>
                <a:uLnTx/>
                <a:uFillTx/>
                <a:latin typeface="Arial"/>
                <a:ea typeface="+mn-ea"/>
                <a:cs typeface="+mn-cs"/>
              </a:rPr>
              <a:t>Atallah</a:t>
            </a:r>
            <a:r>
              <a:rPr kumimoji="0" lang="en-US" altLang="en-US" b="0" i="0" u="none" strike="noStrike" kern="1200" cap="none" spc="0" normalizeH="0" baseline="0" noProof="0" dirty="0">
                <a:ln>
                  <a:noFill/>
                </a:ln>
                <a:solidFill>
                  <a:srgbClr val="000000"/>
                </a:solidFill>
                <a:effectLst/>
                <a:uLnTx/>
                <a:uFillTx/>
                <a:latin typeface="Arial"/>
                <a:ea typeface="+mn-ea"/>
                <a:cs typeface="+mn-cs"/>
              </a:rPr>
              <a:t> et al. JAMA </a:t>
            </a:r>
            <a:r>
              <a:rPr kumimoji="0" lang="en-US" altLang="en-US" b="0" i="0" u="none" strike="noStrike" kern="1200" cap="none" spc="0" normalizeH="0" baseline="0" noProof="0" dirty="0" err="1">
                <a:ln>
                  <a:noFill/>
                </a:ln>
                <a:solidFill>
                  <a:srgbClr val="000000"/>
                </a:solidFill>
                <a:effectLst/>
                <a:uLnTx/>
                <a:uFillTx/>
                <a:latin typeface="Arial"/>
                <a:ea typeface="+mn-ea"/>
                <a:cs typeface="+mn-cs"/>
              </a:rPr>
              <a:t>Onc</a:t>
            </a:r>
            <a:r>
              <a:rPr kumimoji="0" lang="en-US" altLang="en-US" b="0" i="0" u="none" strike="noStrike" kern="1200" cap="none" spc="0" normalizeH="0" baseline="0" noProof="0" dirty="0">
                <a:ln>
                  <a:noFill/>
                </a:ln>
                <a:solidFill>
                  <a:srgbClr val="000000"/>
                </a:solidFill>
                <a:effectLst/>
                <a:uLnTx/>
                <a:uFillTx/>
                <a:latin typeface="Arial"/>
                <a:ea typeface="+mn-ea"/>
                <a:cs typeface="+mn-cs"/>
              </a:rPr>
              <a:t> 2020</a:t>
            </a:r>
          </a:p>
        </p:txBody>
      </p:sp>
      <p:sp>
        <p:nvSpPr>
          <p:cNvPr id="6" name="TextBox 5">
            <a:extLst>
              <a:ext uri="{FF2B5EF4-FFF2-40B4-BE49-F238E27FC236}">
                <a16:creationId xmlns:a16="http://schemas.microsoft.com/office/drawing/2014/main" id="{BA214A3B-B96C-4DB6-B93C-156A03F28821}"/>
              </a:ext>
            </a:extLst>
          </p:cNvPr>
          <p:cNvSpPr txBox="1"/>
          <p:nvPr/>
        </p:nvSpPr>
        <p:spPr>
          <a:xfrm>
            <a:off x="8031930" y="1392445"/>
            <a:ext cx="59710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Overall survival by age</a:t>
            </a:r>
          </a:p>
        </p:txBody>
      </p:sp>
      <p:pic>
        <p:nvPicPr>
          <p:cNvPr id="8" name="Picture 7">
            <a:extLst>
              <a:ext uri="{FF2B5EF4-FFF2-40B4-BE49-F238E27FC236}">
                <a16:creationId xmlns:a16="http://schemas.microsoft.com/office/drawing/2014/main" id="{561C7BB0-AA98-46F4-A04F-F85CB9E1A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205" y="1874699"/>
            <a:ext cx="5575397" cy="3875402"/>
          </a:xfrm>
          <a:prstGeom prst="rect">
            <a:avLst/>
          </a:prstGeom>
        </p:spPr>
      </p:pic>
    </p:spTree>
    <p:extLst>
      <p:ext uri="{BB962C8B-B14F-4D97-AF65-F5344CB8AC3E}">
        <p14:creationId xmlns:p14="http://schemas.microsoft.com/office/powerpoint/2010/main" val="224562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645D44-3675-4508-BC15-48C2885CA2C8}"/>
              </a:ext>
            </a:extLst>
          </p:cNvPr>
          <p:cNvSpPr>
            <a:spLocks noGrp="1"/>
          </p:cNvSpPr>
          <p:nvPr>
            <p:ph type="title"/>
          </p:nvPr>
        </p:nvSpPr>
        <p:spPr>
          <a:xfrm>
            <a:off x="838200" y="490585"/>
            <a:ext cx="10972800" cy="1143000"/>
          </a:xfrm>
        </p:spPr>
        <p:txBody>
          <a:bodyPr>
            <a:normAutofit fontScale="90000"/>
          </a:bodyPr>
          <a:lstStyle/>
          <a:p>
            <a:r>
              <a:rPr lang="en-US" sz="4000" dirty="0">
                <a:latin typeface="Arial" panose="020B0604020202020204" pitchFamily="34" charset="0"/>
                <a:cs typeface="Arial" panose="020B0604020202020204" pitchFamily="34" charset="0"/>
              </a:rPr>
              <a:t>To transplant or not……</a:t>
            </a:r>
            <a:br>
              <a:rPr lang="en-US" b="1" dirty="0">
                <a:latin typeface="Arial" panose="020B0604020202020204" pitchFamily="34" charset="0"/>
                <a:cs typeface="Arial" panose="020B0604020202020204" pitchFamily="34" charset="0"/>
              </a:rPr>
            </a:br>
            <a:endParaRPr lang="en-US" b="1" dirty="0"/>
          </a:p>
        </p:txBody>
      </p:sp>
      <p:pic>
        <p:nvPicPr>
          <p:cNvPr id="14" name="Content Placeholder 13">
            <a:extLst>
              <a:ext uri="{FF2B5EF4-FFF2-40B4-BE49-F238E27FC236}">
                <a16:creationId xmlns:a16="http://schemas.microsoft.com/office/drawing/2014/main" id="{F627CAA2-F54D-4C26-A2F4-6BF3A71F5D51}"/>
              </a:ext>
            </a:extLst>
          </p:cNvPr>
          <p:cNvPicPr>
            <a:picLocks noGrp="1" noChangeAspect="1"/>
          </p:cNvPicPr>
          <p:nvPr>
            <p:ph idx="1"/>
          </p:nvPr>
        </p:nvPicPr>
        <p:blipFill>
          <a:blip r:embed="rId2"/>
          <a:stretch>
            <a:fillRect/>
          </a:stretch>
        </p:blipFill>
        <p:spPr>
          <a:xfrm>
            <a:off x="838200" y="1642838"/>
            <a:ext cx="10515600" cy="3900712"/>
          </a:xfrm>
          <a:prstGeom prst="rect">
            <a:avLst/>
          </a:prstGeom>
        </p:spPr>
      </p:pic>
      <p:sp>
        <p:nvSpPr>
          <p:cNvPr id="5" name="Slide Number Placeholder 4">
            <a:extLst>
              <a:ext uri="{FF2B5EF4-FFF2-40B4-BE49-F238E27FC236}">
                <a16:creationId xmlns:a16="http://schemas.microsoft.com/office/drawing/2014/main" id="{F32B8B93-D139-4C2C-8474-CA0F2C42E8FA}"/>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15</a:t>
            </a:fld>
            <a:endParaRPr lang="en-US">
              <a:solidFill>
                <a:srgbClr val="555557">
                  <a:tint val="75000"/>
                </a:srgbClr>
              </a:solidFill>
            </a:endParaRPr>
          </a:p>
        </p:txBody>
      </p:sp>
      <p:sp>
        <p:nvSpPr>
          <p:cNvPr id="8" name="TextBox 7">
            <a:extLst>
              <a:ext uri="{FF2B5EF4-FFF2-40B4-BE49-F238E27FC236}">
                <a16:creationId xmlns:a16="http://schemas.microsoft.com/office/drawing/2014/main" id="{26DC1F8F-10C1-49EC-88EB-717FFD7788C2}"/>
              </a:ext>
            </a:extLst>
          </p:cNvPr>
          <p:cNvSpPr txBox="1"/>
          <p:nvPr/>
        </p:nvSpPr>
        <p:spPr>
          <a:xfrm>
            <a:off x="1094014" y="1428750"/>
            <a:ext cx="1118507" cy="465364"/>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73F7D8D-95B2-4C73-A039-5EB560D8135F}"/>
              </a:ext>
            </a:extLst>
          </p:cNvPr>
          <p:cNvPicPr>
            <a:picLocks noChangeAspect="1"/>
          </p:cNvPicPr>
          <p:nvPr/>
        </p:nvPicPr>
        <p:blipFill>
          <a:blip r:embed="rId3"/>
          <a:stretch>
            <a:fillRect/>
          </a:stretch>
        </p:blipFill>
        <p:spPr>
          <a:xfrm>
            <a:off x="838201" y="5641835"/>
            <a:ext cx="6877050" cy="249153"/>
          </a:xfrm>
          <a:prstGeom prst="rect">
            <a:avLst/>
          </a:prstGeom>
        </p:spPr>
      </p:pic>
    </p:spTree>
    <p:extLst>
      <p:ext uri="{BB962C8B-B14F-4D97-AF65-F5344CB8AC3E}">
        <p14:creationId xmlns:p14="http://schemas.microsoft.com/office/powerpoint/2010/main" val="273183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34C28C-970D-495E-8CC6-8D28E12F568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mn-cs"/>
              </a:rPr>
              <a:t>NCT02016781</a:t>
            </a:r>
            <a:r>
              <a:rPr kumimoji="0" lang="en-US" sz="1800" b="0" i="1" u="none" strike="noStrike" kern="1200" cap="none" spc="0" normalizeH="0" baseline="0" noProof="0" dirty="0">
                <a:ln>
                  <a:noFill/>
                </a:ln>
                <a:solidFill>
                  <a:srgbClr val="000000"/>
                </a:solidFill>
                <a:effectLst/>
                <a:uLnTx/>
                <a:uFillTx/>
                <a:latin typeface="Arial"/>
                <a:ea typeface="+mn-ea"/>
                <a:cs typeface="+mn-cs"/>
              </a:rPr>
              <a:t> </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CD4550FA-0EAB-4DE1-AB1F-64FD01E5CE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446DA-D2FC-491E-A26B-6B2D41D55751}"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1">
            <a:extLst>
              <a:ext uri="{FF2B5EF4-FFF2-40B4-BE49-F238E27FC236}">
                <a16:creationId xmlns:a16="http://schemas.microsoft.com/office/drawing/2014/main" id="{A51BD700-9655-4B20-A6D0-6D3EF0BB53D2}"/>
              </a:ext>
            </a:extLst>
          </p:cNvPr>
          <p:cNvSpPr txBox="1">
            <a:spLocks noGrp="1"/>
          </p:cNvSpPr>
          <p:nvPr>
            <p:ph type="title"/>
          </p:nvPr>
        </p:nvSpPr>
        <p:spPr bwMode="auto">
          <a:xfrm>
            <a:off x="584200" y="37550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eaLnBrk="0" fontAlgn="base" hangingPunct="0">
              <a:spcAft>
                <a:spcPct val="0"/>
              </a:spcAft>
              <a:defRPr/>
            </a:pPr>
            <a:r>
              <a:rPr lang="en-US" sz="4000" dirty="0">
                <a:solidFill>
                  <a:schemeClr val="accent2"/>
                </a:solidFill>
                <a:ea typeface="+mj-ea"/>
                <a:cs typeface="+mj-cs"/>
              </a:rPr>
              <a:t>BMT CTN 1102 Study Design: </a:t>
            </a:r>
            <a:br>
              <a:rPr lang="en-US" sz="4000" b="1" dirty="0">
                <a:solidFill>
                  <a:schemeClr val="accent2"/>
                </a:solidFill>
                <a:ea typeface="+mj-ea"/>
                <a:cs typeface="+mj-cs"/>
              </a:rPr>
            </a:br>
            <a:r>
              <a:rPr lang="en-US" sz="4000" dirty="0">
                <a:solidFill>
                  <a:schemeClr val="accent2"/>
                </a:solidFill>
                <a:latin typeface="Arial" pitchFamily="34" charset="0"/>
              </a:rPr>
              <a:t>Multicenter, biologic assignment study</a:t>
            </a:r>
            <a:br>
              <a:rPr lang="en-US" sz="3600" dirty="0">
                <a:latin typeface="Arial" pitchFamily="34" charset="0"/>
              </a:rPr>
            </a:br>
            <a:endParaRPr lang="en-US" sz="3600" b="1" dirty="0">
              <a:solidFill>
                <a:srgbClr val="7C4789"/>
              </a:solidFill>
              <a:ea typeface="+mj-ea"/>
              <a:cs typeface="+mj-cs"/>
            </a:endParaRPr>
          </a:p>
        </p:txBody>
      </p:sp>
      <p:sp>
        <p:nvSpPr>
          <p:cNvPr id="7" name="TextBox 6">
            <a:extLst>
              <a:ext uri="{FF2B5EF4-FFF2-40B4-BE49-F238E27FC236}">
                <a16:creationId xmlns:a16="http://schemas.microsoft.com/office/drawing/2014/main" id="{E9ECE478-84E8-45A4-B791-5C823419B518}"/>
              </a:ext>
            </a:extLst>
          </p:cNvPr>
          <p:cNvSpPr txBox="1"/>
          <p:nvPr/>
        </p:nvSpPr>
        <p:spPr>
          <a:xfrm>
            <a:off x="584200" y="1912627"/>
            <a:ext cx="2082800" cy="1015663"/>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Enrollment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0C43C76A-D75F-4461-896B-809844D106C8}"/>
              </a:ext>
            </a:extLst>
          </p:cNvPr>
          <p:cNvSpPr txBox="1"/>
          <p:nvPr/>
        </p:nvSpPr>
        <p:spPr>
          <a:xfrm>
            <a:off x="584200" y="3503873"/>
            <a:ext cx="6153151" cy="263764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Inclusion criteria</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high risk MDS</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50-75 years</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Any prior therapy </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 prior unrelated donor search </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Eligible for </a:t>
            </a:r>
            <a:r>
              <a:rPr lang="en-US" dirty="0">
                <a:solidFill>
                  <a:srgbClr val="000000"/>
                </a:solidFill>
                <a:latin typeface="Arial"/>
              </a:rPr>
              <a:t>r</a:t>
            </a:r>
            <a:r>
              <a:rPr kumimoji="0" lang="en-US" sz="1800" b="0" i="0" u="none" strike="noStrike" kern="1200" cap="none" spc="0" normalizeH="0" baseline="0" noProof="0" dirty="0">
                <a:ln>
                  <a:noFill/>
                </a:ln>
                <a:solidFill>
                  <a:srgbClr val="000000"/>
                </a:solidFill>
                <a:effectLst/>
                <a:uLnTx/>
                <a:uFillTx/>
                <a:latin typeface="Arial"/>
                <a:ea typeface="+mn-ea"/>
                <a:cs typeface="+mn-cs"/>
              </a:rPr>
              <a:t>educed </a:t>
            </a:r>
            <a:r>
              <a:rPr lang="en-US" dirty="0">
                <a:solidFill>
                  <a:srgbClr val="000000"/>
                </a:solidFill>
                <a:latin typeface="Arial"/>
              </a:rPr>
              <a:t>intensity </a:t>
            </a:r>
            <a:r>
              <a:rPr kumimoji="0" lang="en-US" sz="1800" b="0" i="0" u="none" strike="noStrike" kern="1200" cap="none" spc="0" normalizeH="0" baseline="0" noProof="0" dirty="0" err="1">
                <a:ln>
                  <a:noFill/>
                </a:ln>
                <a:solidFill>
                  <a:srgbClr val="000000"/>
                </a:solidFill>
                <a:effectLst/>
                <a:uLnTx/>
                <a:uFillTx/>
                <a:latin typeface="Arial"/>
                <a:ea typeface="+mn-ea"/>
                <a:cs typeface="+mn-cs"/>
              </a:rPr>
              <a:t>alloHCT</a:t>
            </a:r>
            <a:r>
              <a:rPr kumimoji="0" lang="en-US" sz="1800" b="0" i="0" u="none" strike="noStrike" kern="1200" cap="none" spc="0" normalizeH="0" baseline="0" noProof="0" dirty="0">
                <a:ln>
                  <a:noFill/>
                </a:ln>
                <a:solidFill>
                  <a:srgbClr val="000000"/>
                </a:solidFill>
                <a:effectLst/>
                <a:uLnTx/>
                <a:uFillTx/>
                <a:latin typeface="Arial"/>
                <a:ea typeface="+mn-ea"/>
                <a:cs typeface="+mn-cs"/>
              </a:rPr>
              <a:t> from a matched related or unrelated donor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F428D599-265F-4A59-9A64-9DB14E49B67B}"/>
              </a:ext>
            </a:extLst>
          </p:cNvPr>
          <p:cNvCxnSpPr>
            <a:cxnSpLocks/>
          </p:cNvCxnSpPr>
          <p:nvPr/>
        </p:nvCxnSpPr>
        <p:spPr>
          <a:xfrm>
            <a:off x="5867400" y="2301241"/>
            <a:ext cx="0" cy="1127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C2DF91E-0CD6-4799-A1DD-AE3E989E0772}"/>
              </a:ext>
            </a:extLst>
          </p:cNvPr>
          <p:cNvCxnSpPr>
            <a:cxnSpLocks/>
          </p:cNvCxnSpPr>
          <p:nvPr/>
        </p:nvCxnSpPr>
        <p:spPr>
          <a:xfrm>
            <a:off x="5867400" y="2286000"/>
            <a:ext cx="5334000" cy="1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EA5DBAA-9334-4CC1-9AAA-F4E4E2CD90B7}"/>
              </a:ext>
            </a:extLst>
          </p:cNvPr>
          <p:cNvCxnSpPr>
            <a:cxnSpLocks/>
          </p:cNvCxnSpPr>
          <p:nvPr/>
        </p:nvCxnSpPr>
        <p:spPr>
          <a:xfrm>
            <a:off x="5867400" y="3429000"/>
            <a:ext cx="541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E9896F-9C9E-4638-91F1-6AD0089D0C32}"/>
              </a:ext>
            </a:extLst>
          </p:cNvPr>
          <p:cNvSpPr txBox="1"/>
          <p:nvPr/>
        </p:nvSpPr>
        <p:spPr>
          <a:xfrm>
            <a:off x="5867392" y="1886521"/>
            <a:ext cx="4419599" cy="646331"/>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Donor arm: transplant using lower intensity regimen within 6 months</a:t>
            </a:r>
          </a:p>
        </p:txBody>
      </p:sp>
      <p:sp>
        <p:nvSpPr>
          <p:cNvPr id="18" name="TextBox 17">
            <a:extLst>
              <a:ext uri="{FF2B5EF4-FFF2-40B4-BE49-F238E27FC236}">
                <a16:creationId xmlns:a16="http://schemas.microsoft.com/office/drawing/2014/main" id="{2335CAB0-3D64-41CE-8303-07E045B5463C}"/>
              </a:ext>
            </a:extLst>
          </p:cNvPr>
          <p:cNvSpPr txBox="1"/>
          <p:nvPr/>
        </p:nvSpPr>
        <p:spPr>
          <a:xfrm>
            <a:off x="5884331" y="2763456"/>
            <a:ext cx="4419594" cy="646331"/>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No Donor arm: hypomethylating agent or best supportive care</a:t>
            </a:r>
          </a:p>
        </p:txBody>
      </p:sp>
      <p:sp>
        <p:nvSpPr>
          <p:cNvPr id="20" name="TextBox 19">
            <a:extLst>
              <a:ext uri="{FF2B5EF4-FFF2-40B4-BE49-F238E27FC236}">
                <a16:creationId xmlns:a16="http://schemas.microsoft.com/office/drawing/2014/main" id="{1E992DFA-4EBE-4C32-849F-4CD902FB5217}"/>
              </a:ext>
            </a:extLst>
          </p:cNvPr>
          <p:cNvSpPr txBox="1"/>
          <p:nvPr/>
        </p:nvSpPr>
        <p:spPr>
          <a:xfrm>
            <a:off x="2895600" y="1819870"/>
            <a:ext cx="278129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Matched related or unrelated donor search for up to 90 days</a:t>
            </a:r>
          </a:p>
        </p:txBody>
      </p:sp>
      <p:cxnSp>
        <p:nvCxnSpPr>
          <p:cNvPr id="24" name="Straight Connector 23">
            <a:extLst>
              <a:ext uri="{FF2B5EF4-FFF2-40B4-BE49-F238E27FC236}">
                <a16:creationId xmlns:a16="http://schemas.microsoft.com/office/drawing/2014/main" id="{CB24F702-BD20-4C6E-8BBC-32A2B29535DD}"/>
              </a:ext>
            </a:extLst>
          </p:cNvPr>
          <p:cNvCxnSpPr/>
          <p:nvPr/>
        </p:nvCxnSpPr>
        <p:spPr>
          <a:xfrm>
            <a:off x="2667000" y="2747684"/>
            <a:ext cx="3200392"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35B5D6F-4158-4C6B-964C-AC2844DADA31}"/>
              </a:ext>
            </a:extLst>
          </p:cNvPr>
          <p:cNvSpPr txBox="1"/>
          <p:nvPr/>
        </p:nvSpPr>
        <p:spPr>
          <a:xfrm>
            <a:off x="7950200" y="3772955"/>
            <a:ext cx="42418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Primary endpoint: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Lived for 3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Secondary endpoints:</a:t>
            </a:r>
          </a:p>
          <a:p>
            <a:pPr marL="285750" lvl="0" indent="-285750">
              <a:buFont typeface="Wingdings" panose="05000000000000000000" pitchFamily="2" charset="2"/>
              <a:buChar char="v"/>
              <a:defRPr/>
            </a:pPr>
            <a:r>
              <a:rPr lang="en-US" dirty="0">
                <a:solidFill>
                  <a:srgbClr val="000000"/>
                </a:solidFill>
              </a:rPr>
              <a:t>Lived for 3 years without leukemia</a:t>
            </a:r>
          </a:p>
          <a:p>
            <a:pPr marL="285750" lvl="0" indent="-285750">
              <a:buFont typeface="Wingdings" panose="05000000000000000000" pitchFamily="2" charset="2"/>
              <a:buChar char="v"/>
              <a:defRPr/>
            </a:pPr>
            <a:r>
              <a:rPr lang="en-US" dirty="0">
                <a:solidFill>
                  <a:srgbClr val="000000"/>
                </a:solidFill>
              </a:rPr>
              <a:t>Quality </a:t>
            </a:r>
            <a:r>
              <a:rPr kumimoji="0" lang="en-US" sz="1800" b="0" i="0" u="none" strike="noStrike" kern="1200" cap="none" spc="0" normalizeH="0" baseline="0" noProof="0" dirty="0">
                <a:ln>
                  <a:noFill/>
                </a:ln>
                <a:solidFill>
                  <a:srgbClr val="000000"/>
                </a:solidFill>
                <a:effectLst/>
                <a:uLnTx/>
                <a:uFillTx/>
                <a:latin typeface="Arial"/>
                <a:ea typeface="+mn-ea"/>
                <a:cs typeface="+mn-cs"/>
              </a:rPr>
              <a:t>of life (QoL)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Cost effectiveness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199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033AB97-1672-4B6A-B652-F6192FB2527B}"/>
              </a:ext>
            </a:extLst>
          </p:cNvPr>
          <p:cNvPicPr>
            <a:picLocks noGrp="1" noChangeAspect="1"/>
          </p:cNvPicPr>
          <p:nvPr>
            <p:ph sz="half" idx="1"/>
          </p:nvPr>
        </p:nvPicPr>
        <p:blipFill>
          <a:blip r:embed="rId2"/>
          <a:stretch>
            <a:fillRect/>
          </a:stretch>
        </p:blipFill>
        <p:spPr>
          <a:xfrm>
            <a:off x="726573" y="1926164"/>
            <a:ext cx="5538002" cy="4135002"/>
          </a:xfrm>
          <a:prstGeom prst="rect">
            <a:avLst/>
          </a:prstGeom>
        </p:spPr>
      </p:pic>
      <p:pic>
        <p:nvPicPr>
          <p:cNvPr id="10" name="Content Placeholder 9">
            <a:extLst>
              <a:ext uri="{FF2B5EF4-FFF2-40B4-BE49-F238E27FC236}">
                <a16:creationId xmlns:a16="http://schemas.microsoft.com/office/drawing/2014/main" id="{D068E32D-0278-4767-A886-9A6E58CD37E5}"/>
              </a:ext>
            </a:extLst>
          </p:cNvPr>
          <p:cNvPicPr>
            <a:picLocks noGrp="1" noChangeAspect="1"/>
          </p:cNvPicPr>
          <p:nvPr>
            <p:ph sz="half" idx="2"/>
          </p:nvPr>
        </p:nvPicPr>
        <p:blipFill>
          <a:blip r:embed="rId3"/>
          <a:stretch>
            <a:fillRect/>
          </a:stretch>
        </p:blipFill>
        <p:spPr>
          <a:xfrm>
            <a:off x="6332869" y="2147208"/>
            <a:ext cx="5538002" cy="3913958"/>
          </a:xfrm>
          <a:prstGeom prst="rect">
            <a:avLst/>
          </a:prstGeom>
        </p:spPr>
      </p:pic>
      <p:sp>
        <p:nvSpPr>
          <p:cNvPr id="4" name="Footer Placeholder 3">
            <a:extLst>
              <a:ext uri="{FF2B5EF4-FFF2-40B4-BE49-F238E27FC236}">
                <a16:creationId xmlns:a16="http://schemas.microsoft.com/office/drawing/2014/main" id="{8A2F0451-40FE-45DE-980F-1778DB399663}"/>
              </a:ext>
            </a:extLst>
          </p:cNvPr>
          <p:cNvSpPr>
            <a:spLocks noGrp="1"/>
          </p:cNvSpPr>
          <p:nvPr>
            <p:ph type="ftr" sz="quarter" idx="11"/>
          </p:nvPr>
        </p:nvSpPr>
        <p:spPr/>
        <p:txBody>
          <a:bodyPr/>
          <a:lstStyle/>
          <a:p>
            <a:r>
              <a:rPr lang="en-US" dirty="0"/>
              <a:t>Nakamura et al. JCO 2021</a:t>
            </a:r>
          </a:p>
          <a:p>
            <a:endParaRPr lang="en-US" dirty="0">
              <a:solidFill>
                <a:srgbClr val="555557"/>
              </a:solidFill>
            </a:endParaRPr>
          </a:p>
        </p:txBody>
      </p:sp>
      <p:sp>
        <p:nvSpPr>
          <p:cNvPr id="5" name="Slide Number Placeholder 4">
            <a:extLst>
              <a:ext uri="{FF2B5EF4-FFF2-40B4-BE49-F238E27FC236}">
                <a16:creationId xmlns:a16="http://schemas.microsoft.com/office/drawing/2014/main" id="{1225FAD8-C6D1-497D-8C9D-AE069B27CD85}"/>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17</a:t>
            </a:fld>
            <a:endParaRPr lang="en-US">
              <a:solidFill>
                <a:srgbClr val="555557">
                  <a:tint val="75000"/>
                </a:srgbClr>
              </a:solidFill>
            </a:endParaRPr>
          </a:p>
        </p:txBody>
      </p:sp>
      <p:sp>
        <p:nvSpPr>
          <p:cNvPr id="6" name="Title 5">
            <a:extLst>
              <a:ext uri="{FF2B5EF4-FFF2-40B4-BE49-F238E27FC236}">
                <a16:creationId xmlns:a16="http://schemas.microsoft.com/office/drawing/2014/main" id="{8DF64199-BC67-4D9F-B3A0-40929CF9CE20}"/>
              </a:ext>
            </a:extLst>
          </p:cNvPr>
          <p:cNvSpPr>
            <a:spLocks noGrp="1"/>
          </p:cNvSpPr>
          <p:nvPr>
            <p:ph type="title"/>
          </p:nvPr>
        </p:nvSpPr>
        <p:spPr>
          <a:xfrm>
            <a:off x="261257" y="152400"/>
            <a:ext cx="12001500" cy="1143000"/>
          </a:xfrm>
        </p:spPr>
        <p:txBody>
          <a:bodyPr>
            <a:noAutofit/>
          </a:bodyPr>
          <a:lstStyle/>
          <a:p>
            <a:r>
              <a:rPr lang="en-US" sz="3600" dirty="0"/>
              <a:t>Clinical outcomes </a:t>
            </a:r>
            <a:br>
              <a:rPr lang="en-US" sz="3600" dirty="0"/>
            </a:br>
            <a:r>
              <a:rPr lang="en-US" sz="2800" dirty="0"/>
              <a:t>(Donor arm=260 and No donor arm=124 patients)</a:t>
            </a:r>
          </a:p>
        </p:txBody>
      </p:sp>
      <p:sp>
        <p:nvSpPr>
          <p:cNvPr id="2" name="TextBox 1">
            <a:extLst>
              <a:ext uri="{FF2B5EF4-FFF2-40B4-BE49-F238E27FC236}">
                <a16:creationId xmlns:a16="http://schemas.microsoft.com/office/drawing/2014/main" id="{C4F98BC8-4C64-4B61-B087-3441AFD66B72}"/>
              </a:ext>
            </a:extLst>
          </p:cNvPr>
          <p:cNvSpPr txBox="1"/>
          <p:nvPr/>
        </p:nvSpPr>
        <p:spPr>
          <a:xfrm>
            <a:off x="1838325" y="1657350"/>
            <a:ext cx="3429144" cy="369332"/>
          </a:xfrm>
          <a:prstGeom prst="rect">
            <a:avLst/>
          </a:prstGeom>
          <a:noFill/>
        </p:spPr>
        <p:txBody>
          <a:bodyPr wrap="none" rtlCol="0">
            <a:spAutoFit/>
          </a:bodyPr>
          <a:lstStyle/>
          <a:p>
            <a:r>
              <a:rPr lang="en-US" b="1" dirty="0"/>
              <a:t>Patients who lived for 3 years</a:t>
            </a:r>
          </a:p>
        </p:txBody>
      </p:sp>
      <p:sp>
        <p:nvSpPr>
          <p:cNvPr id="3" name="TextBox 2">
            <a:extLst>
              <a:ext uri="{FF2B5EF4-FFF2-40B4-BE49-F238E27FC236}">
                <a16:creationId xmlns:a16="http://schemas.microsoft.com/office/drawing/2014/main" id="{A367A0B8-10EE-4D17-AF34-FD33AFABC291}"/>
              </a:ext>
            </a:extLst>
          </p:cNvPr>
          <p:cNvSpPr txBox="1"/>
          <p:nvPr/>
        </p:nvSpPr>
        <p:spPr>
          <a:xfrm>
            <a:off x="7894864" y="1657350"/>
            <a:ext cx="3853543" cy="646331"/>
          </a:xfrm>
          <a:prstGeom prst="rect">
            <a:avLst/>
          </a:prstGeom>
          <a:noFill/>
        </p:spPr>
        <p:txBody>
          <a:bodyPr wrap="square" rtlCol="0">
            <a:spAutoFit/>
          </a:bodyPr>
          <a:lstStyle/>
          <a:p>
            <a:r>
              <a:rPr lang="en-US" b="1" dirty="0"/>
              <a:t>Patients who lived for 3 years without leukemia</a:t>
            </a:r>
          </a:p>
        </p:txBody>
      </p:sp>
    </p:spTree>
    <p:extLst>
      <p:ext uri="{BB962C8B-B14F-4D97-AF65-F5344CB8AC3E}">
        <p14:creationId xmlns:p14="http://schemas.microsoft.com/office/powerpoint/2010/main" val="4237185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970C-8798-4384-9924-97CEEF7403D8}"/>
              </a:ext>
            </a:extLst>
          </p:cNvPr>
          <p:cNvSpPr>
            <a:spLocks noGrp="1"/>
          </p:cNvSpPr>
          <p:nvPr>
            <p:ph type="title"/>
          </p:nvPr>
        </p:nvSpPr>
        <p:spPr>
          <a:xfrm>
            <a:off x="577517" y="-102791"/>
            <a:ext cx="10972800" cy="1143000"/>
          </a:xfrm>
        </p:spPr>
        <p:txBody>
          <a:bodyPr>
            <a:normAutofit/>
          </a:bodyPr>
          <a:lstStyle/>
          <a:p>
            <a:r>
              <a:rPr lang="en-US" sz="3600" dirty="0"/>
              <a:t>Quality of life similar in both groups</a:t>
            </a:r>
          </a:p>
        </p:txBody>
      </p:sp>
      <p:pic>
        <p:nvPicPr>
          <p:cNvPr id="10" name="Content Placeholder 9">
            <a:extLst>
              <a:ext uri="{FF2B5EF4-FFF2-40B4-BE49-F238E27FC236}">
                <a16:creationId xmlns:a16="http://schemas.microsoft.com/office/drawing/2014/main" id="{68D4A9BB-8B05-4CD8-BDE3-55A103CFC5C8}"/>
              </a:ext>
            </a:extLst>
          </p:cNvPr>
          <p:cNvPicPr>
            <a:picLocks noGrp="1" noChangeAspect="1"/>
          </p:cNvPicPr>
          <p:nvPr>
            <p:ph idx="1"/>
          </p:nvPr>
        </p:nvPicPr>
        <p:blipFill>
          <a:blip r:embed="rId2"/>
          <a:stretch>
            <a:fillRect/>
          </a:stretch>
        </p:blipFill>
        <p:spPr>
          <a:xfrm>
            <a:off x="2356585" y="1368967"/>
            <a:ext cx="7478829" cy="4658626"/>
          </a:xfrm>
          <a:prstGeom prst="rect">
            <a:avLst/>
          </a:prstGeom>
        </p:spPr>
      </p:pic>
      <p:sp>
        <p:nvSpPr>
          <p:cNvPr id="4" name="Footer Placeholder 3">
            <a:extLst>
              <a:ext uri="{FF2B5EF4-FFF2-40B4-BE49-F238E27FC236}">
                <a16:creationId xmlns:a16="http://schemas.microsoft.com/office/drawing/2014/main" id="{470771A3-6CCF-4924-A609-4B7B84999795}"/>
              </a:ext>
            </a:extLst>
          </p:cNvPr>
          <p:cNvSpPr>
            <a:spLocks noGrp="1"/>
          </p:cNvSpPr>
          <p:nvPr>
            <p:ph type="ftr" sz="quarter" idx="11"/>
          </p:nvPr>
        </p:nvSpPr>
        <p:spPr>
          <a:xfrm>
            <a:off x="3099336" y="6356351"/>
            <a:ext cx="5929162" cy="365125"/>
          </a:xfrm>
        </p:spPr>
        <p:txBody>
          <a:bodyPr/>
          <a:lstStyle/>
          <a:p>
            <a:r>
              <a:rPr lang="en-US" dirty="0">
                <a:solidFill>
                  <a:srgbClr val="555557"/>
                </a:solidFill>
              </a:rPr>
              <a:t>Nakamura et al. ASH 2020</a:t>
            </a:r>
          </a:p>
        </p:txBody>
      </p:sp>
      <p:sp>
        <p:nvSpPr>
          <p:cNvPr id="5" name="Slide Number Placeholder 4">
            <a:extLst>
              <a:ext uri="{FF2B5EF4-FFF2-40B4-BE49-F238E27FC236}">
                <a16:creationId xmlns:a16="http://schemas.microsoft.com/office/drawing/2014/main" id="{17B96D29-700E-430C-BA91-523705C03DEF}"/>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18</a:t>
            </a:fld>
            <a:endParaRPr lang="en-US">
              <a:solidFill>
                <a:srgbClr val="555557">
                  <a:tint val="75000"/>
                </a:srgbClr>
              </a:solidFill>
            </a:endParaRPr>
          </a:p>
        </p:txBody>
      </p:sp>
    </p:spTree>
    <p:extLst>
      <p:ext uri="{BB962C8B-B14F-4D97-AF65-F5344CB8AC3E}">
        <p14:creationId xmlns:p14="http://schemas.microsoft.com/office/powerpoint/2010/main" val="246133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F5E2-05A1-4937-8BE4-DE60DDBE6544}"/>
              </a:ext>
            </a:extLst>
          </p:cNvPr>
          <p:cNvSpPr>
            <a:spLocks noGrp="1"/>
          </p:cNvSpPr>
          <p:nvPr>
            <p:ph type="title"/>
          </p:nvPr>
        </p:nvSpPr>
        <p:spPr>
          <a:xfrm>
            <a:off x="352926" y="152400"/>
            <a:ext cx="11694695" cy="1010653"/>
          </a:xfrm>
        </p:spPr>
        <p:txBody>
          <a:bodyPr>
            <a:normAutofit/>
          </a:bodyPr>
          <a:lstStyle/>
          <a:p>
            <a:r>
              <a:rPr lang="en-US" sz="3600" dirty="0"/>
              <a:t>Study conclusions</a:t>
            </a:r>
          </a:p>
        </p:txBody>
      </p:sp>
      <p:sp>
        <p:nvSpPr>
          <p:cNvPr id="3" name="Content Placeholder 2">
            <a:extLst>
              <a:ext uri="{FF2B5EF4-FFF2-40B4-BE49-F238E27FC236}">
                <a16:creationId xmlns:a16="http://schemas.microsoft.com/office/drawing/2014/main" id="{6FC5A7A8-0A50-434C-8990-3A71EB92E0FA}"/>
              </a:ext>
            </a:extLst>
          </p:cNvPr>
          <p:cNvSpPr>
            <a:spLocks noGrp="1"/>
          </p:cNvSpPr>
          <p:nvPr>
            <p:ph idx="1"/>
          </p:nvPr>
        </p:nvSpPr>
        <p:spPr>
          <a:xfrm>
            <a:off x="609600" y="1824275"/>
            <a:ext cx="10972800" cy="4648200"/>
          </a:xfrm>
        </p:spPr>
        <p:txBody>
          <a:bodyPr/>
          <a:lstStyle/>
          <a:p>
            <a:pPr>
              <a:spcBef>
                <a:spcPts val="1800"/>
              </a:spcBef>
            </a:pPr>
            <a:r>
              <a:rPr lang="en-US" sz="2800" dirty="0"/>
              <a:t>Among patients with higher-risk MDS, aged 50-75, having a suitable matched related or unrelated donor leads to improved outcomes</a:t>
            </a:r>
          </a:p>
          <a:p>
            <a:pPr lvl="1">
              <a:spcBef>
                <a:spcPts val="1800"/>
              </a:spcBef>
            </a:pPr>
            <a:r>
              <a:rPr lang="en-US" sz="2800" dirty="0"/>
              <a:t>HCT should be considered as an integral part of MDS management plans for these patients</a:t>
            </a:r>
          </a:p>
          <a:p>
            <a:pPr lvl="1">
              <a:spcBef>
                <a:spcPts val="1800"/>
              </a:spcBef>
            </a:pPr>
            <a:r>
              <a:rPr lang="en-US" sz="2800" dirty="0"/>
              <a:t>Early referral to a transplant center is recommended</a:t>
            </a:r>
          </a:p>
          <a:p>
            <a:pPr marL="0" indent="0">
              <a:buNone/>
            </a:pPr>
            <a:endParaRPr lang="en-US" dirty="0"/>
          </a:p>
        </p:txBody>
      </p:sp>
      <p:sp>
        <p:nvSpPr>
          <p:cNvPr id="5" name="Slide Number Placeholder 4">
            <a:extLst>
              <a:ext uri="{FF2B5EF4-FFF2-40B4-BE49-F238E27FC236}">
                <a16:creationId xmlns:a16="http://schemas.microsoft.com/office/drawing/2014/main" id="{77948F0E-2E98-470E-8822-525AAA762D19}"/>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19</a:t>
            </a:fld>
            <a:endParaRPr lang="en-US">
              <a:solidFill>
                <a:srgbClr val="555557">
                  <a:tint val="75000"/>
                </a:srgbClr>
              </a:solidFill>
            </a:endParaRPr>
          </a:p>
        </p:txBody>
      </p:sp>
    </p:spTree>
    <p:extLst>
      <p:ext uri="{BB962C8B-B14F-4D97-AF65-F5344CB8AC3E}">
        <p14:creationId xmlns:p14="http://schemas.microsoft.com/office/powerpoint/2010/main" val="89841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344" y="239251"/>
            <a:ext cx="2188593" cy="723031"/>
          </a:xfrm>
          <a:prstGeom prst="rect">
            <a:avLst/>
          </a:prstGeom>
        </p:spPr>
      </p:pic>
      <p:cxnSp>
        <p:nvCxnSpPr>
          <p:cNvPr id="3" name="Straight Connector 2"/>
          <p:cNvCxnSpPr>
            <a:cxnSpLocks/>
          </p:cNvCxnSpPr>
          <p:nvPr/>
        </p:nvCxnSpPr>
        <p:spPr>
          <a:xfrm>
            <a:off x="0" y="1409700"/>
            <a:ext cx="12192000" cy="0"/>
          </a:xfrm>
          <a:prstGeom prst="line">
            <a:avLst/>
          </a:prstGeom>
          <a:ln w="698500">
            <a:solidFill>
              <a:srgbClr val="3F0077"/>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94102" y="2028986"/>
            <a:ext cx="10927086" cy="491485"/>
          </a:xfrm>
          <a:prstGeom prst="rect">
            <a:avLst/>
          </a:prstGeom>
        </p:spPr>
        <p:txBody>
          <a:bodyPr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defRPr/>
            </a:pPr>
            <a:r>
              <a:rPr lang="en-US" sz="3200" b="1" dirty="0">
                <a:solidFill>
                  <a:srgbClr val="70AD47">
                    <a:lumMod val="75000"/>
                  </a:srgbClr>
                </a:solidFill>
                <a:latin typeface="Arial" panose="020B0604020202020204" pitchFamily="34" charset="0"/>
                <a:cs typeface="Arial" panose="020B0604020202020204" pitchFamily="34" charset="0"/>
                <a:sym typeface="Helvetica Neue" charset="0"/>
              </a:rPr>
              <a:t>Meet The Speaker</a:t>
            </a:r>
            <a:endParaRPr lang="en-US" sz="3200" dirty="0">
              <a:solidFill>
                <a:prstClr val="black"/>
              </a:solidFill>
              <a:latin typeface="Arial" panose="020B0604020202020204" pitchFamily="34" charset="0"/>
              <a:cs typeface="Arial" panose="020B0604020202020204" pitchFamily="34" charset="0"/>
              <a:sym typeface="Helvetica Neue" charset="0"/>
            </a:endParaRPr>
          </a:p>
        </p:txBody>
      </p:sp>
      <p:cxnSp>
        <p:nvCxnSpPr>
          <p:cNvPr id="6" name="Straight Connector 5"/>
          <p:cNvCxnSpPr>
            <a:cxnSpLocks/>
          </p:cNvCxnSpPr>
          <p:nvPr/>
        </p:nvCxnSpPr>
        <p:spPr>
          <a:xfrm>
            <a:off x="-30997" y="1711246"/>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a:cxnSpLocks/>
          </p:cNvCxnSpPr>
          <p:nvPr/>
        </p:nvCxnSpPr>
        <p:spPr>
          <a:xfrm>
            <a:off x="0" y="6157866"/>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0" y="5708418"/>
            <a:ext cx="12446000" cy="930126"/>
          </a:xfrm>
          <a:prstGeom prst="rect">
            <a:avLst/>
          </a:prstGeom>
        </p:spPr>
        <p:txBody>
          <a:bodyPr wrap="square">
            <a:spAutoFit/>
          </a:bodyPr>
          <a:lstStyle/>
          <a:p>
            <a:pPr defTabSz="419847" eaLnBrk="0" fontAlgn="base" hangingPunct="0">
              <a:spcBef>
                <a:spcPct val="0"/>
              </a:spcBef>
              <a:spcAft>
                <a:spcPct val="0"/>
              </a:spcAft>
              <a:defRPr/>
            </a:pPr>
            <a:r>
              <a:rPr lang="en-US" sz="4900" baseline="30000" dirty="0">
                <a:solidFill>
                  <a:prstClr val="black"/>
                </a:solidFill>
                <a:latin typeface="Proxima Nova" panose="02000506030000020004" pitchFamily="2" charset="0"/>
                <a:ea typeface="ＭＳ Ｐゴシック" panose="020B0600070205080204" pitchFamily="34" charset="-128"/>
                <a:sym typeface="Helvetica Neue" charset="0"/>
              </a:rPr>
              <a:t> </a:t>
            </a:r>
          </a:p>
          <a:p>
            <a:pPr algn="ctr" defTabSz="419847" eaLnBrk="0" fontAlgn="base" hangingPunct="0">
              <a:spcBef>
                <a:spcPct val="0"/>
              </a:spcBef>
              <a:spcAft>
                <a:spcPct val="0"/>
              </a:spcAft>
              <a:defRPr/>
            </a:pPr>
            <a:r>
              <a:rPr lang="en-US" sz="3266" i="1" baseline="30000" dirty="0">
                <a:solidFill>
                  <a:prstClr val="black"/>
                </a:solidFill>
                <a:latin typeface="Proxima Nova" panose="02000506030000020004" pitchFamily="2" charset="0"/>
                <a:ea typeface="ＭＳ Ｐゴシック" panose="020B0600070205080204" pitchFamily="34" charset="-128"/>
                <a:sym typeface="Helvetica Neue" charset="0"/>
              </a:rPr>
              <a:t>  </a:t>
            </a:r>
          </a:p>
        </p:txBody>
      </p:sp>
      <p:sp>
        <p:nvSpPr>
          <p:cNvPr id="16" name="TextBox 15"/>
          <p:cNvSpPr txBox="1"/>
          <p:nvPr/>
        </p:nvSpPr>
        <p:spPr>
          <a:xfrm>
            <a:off x="7133170" y="6524788"/>
            <a:ext cx="184731" cy="427425"/>
          </a:xfrm>
          <a:prstGeom prst="rect">
            <a:avLst/>
          </a:prstGeom>
          <a:noFill/>
        </p:spPr>
        <p:txBody>
          <a:bodyPr wrap="none" rtlCol="0">
            <a:spAutoFit/>
          </a:bodyPr>
          <a:lstStyle/>
          <a:p>
            <a:pPr defTabSz="419847" eaLnBrk="0" fontAlgn="base" hangingPunct="0">
              <a:spcBef>
                <a:spcPct val="0"/>
              </a:spcBef>
              <a:spcAft>
                <a:spcPct val="0"/>
              </a:spcAft>
              <a:defRPr/>
            </a:pPr>
            <a:endParaRPr lang="en-US" sz="3266" baseline="30000">
              <a:solidFill>
                <a:prstClr val="black"/>
              </a:solidFill>
              <a:latin typeface="Arial" panose="020B0604020202020204" pitchFamily="34" charset="0"/>
              <a:ea typeface="ＭＳ Ｐゴシック" panose="020B0600070205080204" pitchFamily="34" charset="-128"/>
              <a:sym typeface="Helvetica Neue" charset="0"/>
            </a:endParaRPr>
          </a:p>
        </p:txBody>
      </p:sp>
      <p:sp>
        <p:nvSpPr>
          <p:cNvPr id="14" name="Subtitle 2">
            <a:extLst>
              <a:ext uri="{FF2B5EF4-FFF2-40B4-BE49-F238E27FC236}">
                <a16:creationId xmlns:a16="http://schemas.microsoft.com/office/drawing/2014/main" id="{B31BEAED-300D-C949-BB19-3D498A8F7965}"/>
              </a:ext>
            </a:extLst>
          </p:cNvPr>
          <p:cNvSpPr txBox="1">
            <a:spLocks/>
          </p:cNvSpPr>
          <p:nvPr/>
        </p:nvSpPr>
        <p:spPr>
          <a:xfrm>
            <a:off x="4394926" y="3950441"/>
            <a:ext cx="3373560" cy="446035"/>
          </a:xfrm>
          <a:prstGeom prst="rect">
            <a:avLst/>
          </a:prstGeom>
        </p:spPr>
        <p:txBody>
          <a:bodyPr vert="horz" lIns="93345" tIns="46672" rIns="93345" bIns="4667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39694">
              <a:spcBef>
                <a:spcPts val="918"/>
              </a:spcBef>
              <a:defRPr/>
            </a:pPr>
            <a:r>
              <a:rPr lang="en-US">
                <a:solidFill>
                  <a:prstClr val="black"/>
                </a:solidFill>
                <a:latin typeface="Arial"/>
                <a:cs typeface="Arial"/>
                <a:sym typeface="Helvetica Neue" charset="0"/>
              </a:rPr>
              <a:t> </a:t>
            </a:r>
          </a:p>
          <a:p>
            <a:pPr defTabSz="839694">
              <a:spcBef>
                <a:spcPts val="918"/>
              </a:spcBef>
              <a:defRPr/>
            </a:pPr>
            <a:endParaRPr lang="en-US" sz="2859" i="1">
              <a:solidFill>
                <a:prstClr val="black"/>
              </a:solidFill>
              <a:latin typeface="Proxima Nova" panose="02000506030000020004" pitchFamily="2" charset="0"/>
              <a:sym typeface="Helvetica Neue" charset="0"/>
            </a:endParaRPr>
          </a:p>
        </p:txBody>
      </p:sp>
      <p:sp>
        <p:nvSpPr>
          <p:cNvPr id="9" name="TextBox 8">
            <a:extLst>
              <a:ext uri="{FF2B5EF4-FFF2-40B4-BE49-F238E27FC236}">
                <a16:creationId xmlns:a16="http://schemas.microsoft.com/office/drawing/2014/main" id="{F2540AE8-AB03-4CB0-9DF7-E53E87F43EF1}"/>
              </a:ext>
            </a:extLst>
          </p:cNvPr>
          <p:cNvSpPr txBox="1"/>
          <p:nvPr/>
        </p:nvSpPr>
        <p:spPr>
          <a:xfrm>
            <a:off x="4287350" y="2606648"/>
            <a:ext cx="6523218" cy="969496"/>
          </a:xfrm>
          <a:prstGeom prst="rect">
            <a:avLst/>
          </a:prstGeom>
          <a:noFill/>
        </p:spPr>
        <p:txBody>
          <a:bodyPr wrap="square" lIns="45720" tIns="22860" rIns="45720" bIns="22860" rtlCol="0" anchor="t">
            <a:spAutoFit/>
          </a:bodyPr>
          <a:lstStyle/>
          <a:p>
            <a:pPr>
              <a:defRPr/>
            </a:pPr>
            <a:r>
              <a:rPr lang="en-US" sz="2000">
                <a:latin typeface="Arial"/>
                <a:ea typeface="MS PGothic"/>
                <a:cs typeface="Arial"/>
              </a:rPr>
              <a:t>Nandita Khera, MD, MPH, Co-Chair of the Blood and Marrow Transplant Clinical Trials Network Evidence into Practice Task Force </a:t>
            </a:r>
            <a:endParaRPr lang="en-US" sz="2000">
              <a:solidFill>
                <a:srgbClr val="7030A0"/>
              </a:solidFill>
              <a:latin typeface="Arial"/>
              <a:ea typeface="MS PGothic"/>
              <a:cs typeface="Arial"/>
              <a:sym typeface="Helvetica Neue" charset="0"/>
            </a:endParaRPr>
          </a:p>
        </p:txBody>
      </p:sp>
      <p:sp>
        <p:nvSpPr>
          <p:cNvPr id="12" name="TextBox 11">
            <a:extLst>
              <a:ext uri="{FF2B5EF4-FFF2-40B4-BE49-F238E27FC236}">
                <a16:creationId xmlns:a16="http://schemas.microsoft.com/office/drawing/2014/main" id="{3789E1BF-C0D5-4568-98E4-75FAE37FC3A3}"/>
              </a:ext>
            </a:extLst>
          </p:cNvPr>
          <p:cNvSpPr txBox="1"/>
          <p:nvPr/>
        </p:nvSpPr>
        <p:spPr>
          <a:xfrm>
            <a:off x="4288318" y="3738816"/>
            <a:ext cx="6769822" cy="1892826"/>
          </a:xfrm>
          <a:prstGeom prst="rect">
            <a:avLst/>
          </a:prstGeom>
          <a:noFill/>
        </p:spPr>
        <p:txBody>
          <a:bodyPr wrap="square" lIns="45720" tIns="22860" rIns="45720" bIns="22860" rtlCol="0" anchor="t">
            <a:spAutoFit/>
          </a:bodyPr>
          <a:lstStyle/>
          <a:p>
            <a:pPr>
              <a:defRPr/>
            </a:pPr>
            <a:r>
              <a:rPr lang="en-US" sz="2000" dirty="0">
                <a:latin typeface="Arial"/>
                <a:ea typeface="MS PGothic"/>
                <a:cs typeface="Arial"/>
              </a:rPr>
              <a:t>Dr. </a:t>
            </a:r>
            <a:r>
              <a:rPr lang="en-US" sz="2000" dirty="0" err="1">
                <a:latin typeface="Arial"/>
                <a:ea typeface="MS PGothic"/>
                <a:cs typeface="Arial"/>
              </a:rPr>
              <a:t>Khera</a:t>
            </a:r>
            <a:r>
              <a:rPr lang="en-US" sz="2000" dirty="0">
                <a:latin typeface="Arial"/>
                <a:ea typeface="MS PGothic"/>
                <a:cs typeface="Arial"/>
              </a:rPr>
              <a:t> is an Associate Professor of Medicine in the Mayo Clinic College of Medicine, and a Consultant in the Division of Hematology/Oncology at Mayo Clinic Arizona since 2011. Dr. </a:t>
            </a:r>
            <a:r>
              <a:rPr lang="en-US" sz="2000" dirty="0" err="1">
                <a:latin typeface="Arial"/>
                <a:ea typeface="MS PGothic"/>
                <a:cs typeface="Arial"/>
              </a:rPr>
              <a:t>Khera</a:t>
            </a:r>
            <a:r>
              <a:rPr lang="en-US" sz="2000" dirty="0">
                <a:latin typeface="Arial"/>
                <a:ea typeface="MS PGothic"/>
                <a:cs typeface="Arial"/>
              </a:rPr>
              <a:t> treats patients with hematological malignancies, especially those needing a blood stem cell or bone marrow transplant for their disease.</a:t>
            </a:r>
            <a:endParaRPr lang="en-US" sz="2000" dirty="0">
              <a:solidFill>
                <a:prstClr val="black"/>
              </a:solidFill>
              <a:latin typeface="Arial"/>
              <a:ea typeface="MS PGothic"/>
              <a:cs typeface="Arial"/>
              <a:sym typeface="Helvetica Neue" charset="0"/>
            </a:endParaRPr>
          </a:p>
        </p:txBody>
      </p:sp>
      <p:pic>
        <p:nvPicPr>
          <p:cNvPr id="10" name="Picture 9">
            <a:extLst>
              <a:ext uri="{FF2B5EF4-FFF2-40B4-BE49-F238E27FC236}">
                <a16:creationId xmlns:a16="http://schemas.microsoft.com/office/drawing/2014/main" id="{D17FB6C4-5585-4C0F-9669-E511D508C4AD}"/>
              </a:ext>
            </a:extLst>
          </p:cNvPr>
          <p:cNvPicPr>
            <a:picLocks noChangeAspect="1"/>
          </p:cNvPicPr>
          <p:nvPr/>
        </p:nvPicPr>
        <p:blipFill rotWithShape="1">
          <a:blip r:embed="rId3"/>
          <a:srcRect l="7286" r="5309" b="908"/>
          <a:stretch/>
        </p:blipFill>
        <p:spPr>
          <a:xfrm>
            <a:off x="1362418" y="2392195"/>
            <a:ext cx="2353297" cy="3242637"/>
          </a:xfrm>
          <a:prstGeom prst="rect">
            <a:avLst/>
          </a:prstGeom>
          <a:ln>
            <a:solidFill>
              <a:schemeClr val="bg2">
                <a:lumMod val="25000"/>
              </a:schemeClr>
            </a:solidFill>
          </a:ln>
        </p:spPr>
      </p:pic>
    </p:spTree>
    <p:extLst>
      <p:ext uri="{BB962C8B-B14F-4D97-AF65-F5344CB8AC3E}">
        <p14:creationId xmlns:p14="http://schemas.microsoft.com/office/powerpoint/2010/main" val="217596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does it mean for me as a patient with MDS?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9882434"/>
              </p:ext>
            </p:extLst>
          </p:nvPr>
        </p:nvGraphicFramePr>
        <p:xfrm>
          <a:off x="1336220" y="1551214"/>
          <a:ext cx="8934451" cy="4808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64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FC8A-2767-2B44-B4CC-276DA6F46E62}"/>
              </a:ext>
            </a:extLst>
          </p:cNvPr>
          <p:cNvSpPr>
            <a:spLocks noGrp="1"/>
          </p:cNvSpPr>
          <p:nvPr>
            <p:ph type="title"/>
          </p:nvPr>
        </p:nvSpPr>
        <p:spPr/>
        <p:txBody>
          <a:bodyPr/>
          <a:lstStyle/>
          <a:p>
            <a:r>
              <a:rPr lang="en-US" dirty="0"/>
              <a:t>HLA Today: A new program from </a:t>
            </a:r>
            <a:br>
              <a:rPr lang="en-US" dirty="0"/>
            </a:br>
            <a:r>
              <a:rPr lang="en-US" dirty="0"/>
              <a:t>Be The Match</a:t>
            </a:r>
          </a:p>
        </p:txBody>
      </p:sp>
      <p:grpSp>
        <p:nvGrpSpPr>
          <p:cNvPr id="3" name="Group 2">
            <a:extLst>
              <a:ext uri="{FF2B5EF4-FFF2-40B4-BE49-F238E27FC236}">
                <a16:creationId xmlns:a16="http://schemas.microsoft.com/office/drawing/2014/main" id="{126DA2BA-229D-C34B-ADC9-DA483C22143C}"/>
              </a:ext>
            </a:extLst>
          </p:cNvPr>
          <p:cNvGrpSpPr/>
          <p:nvPr/>
        </p:nvGrpSpPr>
        <p:grpSpPr>
          <a:xfrm>
            <a:off x="0" y="3410887"/>
            <a:ext cx="12192000" cy="886693"/>
            <a:chOff x="0" y="2558165"/>
            <a:chExt cx="9144000" cy="665020"/>
          </a:xfrm>
        </p:grpSpPr>
        <p:pic>
          <p:nvPicPr>
            <p:cNvPr id="7" name="Picture 6">
              <a:extLst>
                <a:ext uri="{FF2B5EF4-FFF2-40B4-BE49-F238E27FC236}">
                  <a16:creationId xmlns:a16="http://schemas.microsoft.com/office/drawing/2014/main" id="{DD66B3D4-7C55-0843-8569-942D7632B293}"/>
                </a:ext>
              </a:extLst>
            </p:cNvPr>
            <p:cNvPicPr>
              <a:picLocks noChangeAspect="1"/>
            </p:cNvPicPr>
            <p:nvPr/>
          </p:nvPicPr>
          <p:blipFill>
            <a:blip r:embed="rId3"/>
            <a:stretch>
              <a:fillRect/>
            </a:stretch>
          </p:blipFill>
          <p:spPr>
            <a:xfrm>
              <a:off x="0" y="2813051"/>
              <a:ext cx="9144000" cy="12700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3E3B046D-0380-6E49-89FF-4CF178631E04}"/>
                </a:ext>
              </a:extLst>
            </p:cNvPr>
            <p:cNvPicPr>
              <a:picLocks noChangeAspect="1"/>
            </p:cNvPicPr>
            <p:nvPr/>
          </p:nvPicPr>
          <p:blipFill>
            <a:blip r:embed="rId4"/>
            <a:stretch>
              <a:fillRect/>
            </a:stretch>
          </p:blipFill>
          <p:spPr>
            <a:xfrm>
              <a:off x="583048" y="2558165"/>
              <a:ext cx="639442" cy="665020"/>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EBC63F82-A228-6C41-BF28-6506ADFDAC9D}"/>
                </a:ext>
              </a:extLst>
            </p:cNvPr>
            <p:cNvPicPr>
              <a:picLocks noChangeAspect="1"/>
            </p:cNvPicPr>
            <p:nvPr/>
          </p:nvPicPr>
          <p:blipFill>
            <a:blip r:embed="rId5"/>
            <a:stretch>
              <a:fillRect/>
            </a:stretch>
          </p:blipFill>
          <p:spPr>
            <a:xfrm>
              <a:off x="2015979" y="2558165"/>
              <a:ext cx="639442" cy="665020"/>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3D1C07A0-4B5F-5440-9C8C-6CEB0D5E250F}"/>
                </a:ext>
              </a:extLst>
            </p:cNvPr>
            <p:cNvPicPr>
              <a:picLocks noChangeAspect="1"/>
            </p:cNvPicPr>
            <p:nvPr/>
          </p:nvPicPr>
          <p:blipFill>
            <a:blip r:embed="rId6"/>
            <a:stretch>
              <a:fillRect/>
            </a:stretch>
          </p:blipFill>
          <p:spPr>
            <a:xfrm>
              <a:off x="3448910" y="2558165"/>
              <a:ext cx="639442" cy="66502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79625FD0-7772-164A-9A88-9B4087CCB569}"/>
                </a:ext>
              </a:extLst>
            </p:cNvPr>
            <p:cNvPicPr>
              <a:picLocks noChangeAspect="1"/>
            </p:cNvPicPr>
            <p:nvPr/>
          </p:nvPicPr>
          <p:blipFill>
            <a:blip r:embed="rId7"/>
            <a:stretch>
              <a:fillRect/>
            </a:stretch>
          </p:blipFill>
          <p:spPr>
            <a:xfrm>
              <a:off x="4881841" y="2558165"/>
              <a:ext cx="639442" cy="665020"/>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B5526F43-2C76-F14D-AB51-0CA5DCF12656}"/>
                </a:ext>
              </a:extLst>
            </p:cNvPr>
            <p:cNvPicPr>
              <a:picLocks noChangeAspect="1"/>
            </p:cNvPicPr>
            <p:nvPr/>
          </p:nvPicPr>
          <p:blipFill>
            <a:blip r:embed="rId8"/>
            <a:stretch>
              <a:fillRect/>
            </a:stretch>
          </p:blipFill>
          <p:spPr>
            <a:xfrm>
              <a:off x="6314772" y="2558165"/>
              <a:ext cx="639442" cy="665020"/>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4F79C9F9-E98F-994D-9038-3B7A3E60B1C0}"/>
                </a:ext>
              </a:extLst>
            </p:cNvPr>
            <p:cNvPicPr>
              <a:picLocks noChangeAspect="1"/>
            </p:cNvPicPr>
            <p:nvPr/>
          </p:nvPicPr>
          <p:blipFill>
            <a:blip r:embed="rId9"/>
            <a:stretch>
              <a:fillRect/>
            </a:stretch>
          </p:blipFill>
          <p:spPr>
            <a:xfrm>
              <a:off x="7747701" y="2558165"/>
              <a:ext cx="639442" cy="665020"/>
            </a:xfrm>
            <a:prstGeom prst="rect">
              <a:avLst/>
            </a:prstGeom>
          </p:spPr>
        </p:pic>
      </p:grpSp>
      <p:sp>
        <p:nvSpPr>
          <p:cNvPr id="50" name="TextBox 9">
            <a:extLst>
              <a:ext uri="{FF2B5EF4-FFF2-40B4-BE49-F238E27FC236}">
                <a16:creationId xmlns:a16="http://schemas.microsoft.com/office/drawing/2014/main" id="{12419972-F3F3-D049-95C6-9F038C2E1493}"/>
              </a:ext>
            </a:extLst>
          </p:cNvPr>
          <p:cNvSpPr txBox="1">
            <a:spLocks noChangeArrowheads="1"/>
          </p:cNvSpPr>
          <p:nvPr/>
        </p:nvSpPr>
        <p:spPr bwMode="auto">
          <a:xfrm>
            <a:off x="-18474" y="4387491"/>
            <a:ext cx="2475347"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charset="0"/>
              <a:buChar char="•"/>
              <a:defRPr sz="3200">
                <a:solidFill>
                  <a:schemeClr val="tx1"/>
                </a:solidFill>
                <a:latin typeface="Arial" charset="0"/>
                <a:ea typeface="MS PGothic" charset="-128"/>
              </a:defRPr>
            </a:lvl1pPr>
            <a:lvl2pPr marL="742950" indent="-285750">
              <a:spcBef>
                <a:spcPct val="20000"/>
              </a:spcBef>
              <a:buClr>
                <a:srgbClr val="0079C1"/>
              </a:buClr>
              <a:buFont typeface="Arial" charset="0"/>
              <a:buChar char="–"/>
              <a:defRPr sz="2800">
                <a:solidFill>
                  <a:schemeClr val="tx1"/>
                </a:solidFill>
                <a:latin typeface="Arial" charset="0"/>
                <a:ea typeface="MS PGothic" charset="-128"/>
              </a:defRPr>
            </a:lvl2pPr>
            <a:lvl3pPr marL="1143000" indent="-228600">
              <a:spcBef>
                <a:spcPct val="20000"/>
              </a:spcBef>
              <a:buClr>
                <a:srgbClr val="0079C1"/>
              </a:buClr>
              <a:buFont typeface="Arial" charset="0"/>
              <a:buChar char="•"/>
              <a:defRPr sz="2400">
                <a:solidFill>
                  <a:schemeClr val="tx1"/>
                </a:solidFill>
                <a:latin typeface="Arial" charset="0"/>
                <a:ea typeface="MS PGothic" charset="-128"/>
              </a:defRPr>
            </a:lvl3pPr>
            <a:lvl4pPr marL="1600200" indent="-228600">
              <a:spcBef>
                <a:spcPct val="20000"/>
              </a:spcBef>
              <a:buClr>
                <a:srgbClr val="0079C1"/>
              </a:buClr>
              <a:buFont typeface="Arial" charset="0"/>
              <a:buChar char="–"/>
              <a:defRPr sz="2000">
                <a:solidFill>
                  <a:schemeClr val="tx1"/>
                </a:solidFill>
                <a:latin typeface="Arial" charset="0"/>
                <a:ea typeface="MS PGothic" charset="-128"/>
              </a:defRPr>
            </a:lvl4pPr>
            <a:lvl5pPr marL="2057400" indent="-228600">
              <a:spcBef>
                <a:spcPct val="20000"/>
              </a:spcBef>
              <a:buClr>
                <a:srgbClr val="0079C1"/>
              </a:buClr>
              <a:buFont typeface="Arial" charset="0"/>
              <a:buChar char="»"/>
              <a:defRPr sz="2000">
                <a:solidFill>
                  <a:schemeClr val="tx1"/>
                </a:solidFill>
                <a:latin typeface="Arial" charset="0"/>
                <a:ea typeface="MS PGothic" charset="-128"/>
              </a:defRPr>
            </a:lvl5pPr>
            <a:lvl6pPr marL="25146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6pPr>
            <a:lvl7pPr marL="29718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7pPr>
            <a:lvl8pPr marL="34290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8pPr>
            <a:lvl9pPr marL="38862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9pPr>
          </a:lstStyle>
          <a:p>
            <a:pPr marL="0" marR="0" lvl="0" indent="0" algn="ctr" defTabSz="914400" rtl="0" eaLnBrk="1" fontAlgn="auto" latinLnBrk="0" hangingPunct="1">
              <a:lnSpc>
                <a:spcPts val="1867"/>
              </a:lnSpc>
              <a:spcBef>
                <a:spcPct val="0"/>
              </a:spcBef>
              <a:spcAft>
                <a:spcPts val="0"/>
              </a:spcAft>
              <a:buClrTx/>
              <a:buSzTx/>
              <a:buFont typeface="Arial" charset="0"/>
              <a:buNone/>
              <a:tabLst/>
              <a:defRPr/>
            </a:pPr>
            <a:r>
              <a:rPr kumimoji="0" lang="en-US" altLang="en-US" sz="1600" b="1" i="0" u="none" strike="noStrike" kern="1200" cap="none" spc="0" normalizeH="0" baseline="0" noProof="0" dirty="0">
                <a:ln>
                  <a:noFill/>
                </a:ln>
                <a:solidFill>
                  <a:srgbClr val="54565A"/>
                </a:solidFill>
                <a:effectLst/>
                <a:uLnTx/>
                <a:uFillTx/>
                <a:latin typeface="Arial" charset="0"/>
                <a:ea typeface="MS PGothic" charset="-128"/>
                <a:cs typeface="+mn-cs"/>
              </a:rPr>
              <a:t>Community Hem/Onc doctors order free cheek swab kits </a:t>
            </a:r>
            <a:r>
              <a:rPr kumimoji="0" lang="en-US" altLang="en-US" sz="1600" b="0" i="0" u="none" strike="noStrike" kern="1200" cap="none" spc="0" normalizeH="0" baseline="0" noProof="0" dirty="0">
                <a:ln>
                  <a:noFill/>
                </a:ln>
                <a:solidFill>
                  <a:srgbClr val="54565A"/>
                </a:solidFill>
                <a:effectLst/>
                <a:uLnTx/>
                <a:uFillTx/>
                <a:latin typeface="Arial" charset="0"/>
                <a:ea typeface="MS PGothic" charset="-128"/>
                <a:cs typeface="+mn-cs"/>
              </a:rPr>
              <a:t>from NMDP/Be The Match</a:t>
            </a:r>
          </a:p>
        </p:txBody>
      </p:sp>
      <p:sp>
        <p:nvSpPr>
          <p:cNvPr id="35" name="TextBox 9">
            <a:extLst>
              <a:ext uri="{FF2B5EF4-FFF2-40B4-BE49-F238E27FC236}">
                <a16:creationId xmlns:a16="http://schemas.microsoft.com/office/drawing/2014/main" id="{42654747-8AA7-5948-8663-19FF1C0AD972}"/>
              </a:ext>
            </a:extLst>
          </p:cNvPr>
          <p:cNvSpPr txBox="1">
            <a:spLocks noChangeArrowheads="1"/>
          </p:cNvSpPr>
          <p:nvPr/>
        </p:nvSpPr>
        <p:spPr bwMode="auto">
          <a:xfrm>
            <a:off x="1815469" y="2485752"/>
            <a:ext cx="2558567"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charset="0"/>
              <a:buChar char="•"/>
              <a:defRPr sz="3200">
                <a:solidFill>
                  <a:schemeClr val="tx1"/>
                </a:solidFill>
                <a:latin typeface="Arial" charset="0"/>
                <a:ea typeface="MS PGothic" charset="-128"/>
              </a:defRPr>
            </a:lvl1pPr>
            <a:lvl2pPr marL="742950" indent="-285750">
              <a:spcBef>
                <a:spcPct val="20000"/>
              </a:spcBef>
              <a:buClr>
                <a:srgbClr val="0079C1"/>
              </a:buClr>
              <a:buFont typeface="Arial" charset="0"/>
              <a:buChar char="–"/>
              <a:defRPr sz="2800">
                <a:solidFill>
                  <a:schemeClr val="tx1"/>
                </a:solidFill>
                <a:latin typeface="Arial" charset="0"/>
                <a:ea typeface="MS PGothic" charset="-128"/>
              </a:defRPr>
            </a:lvl2pPr>
            <a:lvl3pPr marL="1143000" indent="-228600">
              <a:spcBef>
                <a:spcPct val="20000"/>
              </a:spcBef>
              <a:buClr>
                <a:srgbClr val="0079C1"/>
              </a:buClr>
              <a:buFont typeface="Arial" charset="0"/>
              <a:buChar char="•"/>
              <a:defRPr sz="2400">
                <a:solidFill>
                  <a:schemeClr val="tx1"/>
                </a:solidFill>
                <a:latin typeface="Arial" charset="0"/>
                <a:ea typeface="MS PGothic" charset="-128"/>
              </a:defRPr>
            </a:lvl3pPr>
            <a:lvl4pPr marL="1600200" indent="-228600">
              <a:spcBef>
                <a:spcPct val="20000"/>
              </a:spcBef>
              <a:buClr>
                <a:srgbClr val="0079C1"/>
              </a:buClr>
              <a:buFont typeface="Arial" charset="0"/>
              <a:buChar char="–"/>
              <a:defRPr sz="2000">
                <a:solidFill>
                  <a:schemeClr val="tx1"/>
                </a:solidFill>
                <a:latin typeface="Arial" charset="0"/>
                <a:ea typeface="MS PGothic" charset="-128"/>
              </a:defRPr>
            </a:lvl4pPr>
            <a:lvl5pPr marL="2057400" indent="-228600">
              <a:spcBef>
                <a:spcPct val="20000"/>
              </a:spcBef>
              <a:buClr>
                <a:srgbClr val="0079C1"/>
              </a:buClr>
              <a:buFont typeface="Arial" charset="0"/>
              <a:buChar char="»"/>
              <a:defRPr sz="2000">
                <a:solidFill>
                  <a:schemeClr val="tx1"/>
                </a:solidFill>
                <a:latin typeface="Arial" charset="0"/>
                <a:ea typeface="MS PGothic" charset="-128"/>
              </a:defRPr>
            </a:lvl5pPr>
            <a:lvl6pPr marL="25146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6pPr>
            <a:lvl7pPr marL="29718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7pPr>
            <a:lvl8pPr marL="34290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8pPr>
            <a:lvl9pPr marL="38862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9pPr>
          </a:lstStyle>
          <a:p>
            <a:pPr marL="0" marR="0" lvl="0" indent="0" algn="ctr" defTabSz="914400" rtl="0" eaLnBrk="1" fontAlgn="auto" latinLnBrk="0" hangingPunct="1">
              <a:lnSpc>
                <a:spcPts val="1867"/>
              </a:lnSpc>
              <a:spcBef>
                <a:spcPct val="0"/>
              </a:spcBef>
              <a:spcAft>
                <a:spcPts val="0"/>
              </a:spcAft>
              <a:buClrTx/>
              <a:buSzTx/>
              <a:buFont typeface="Arial" charset="0"/>
              <a:buNone/>
              <a:tabLst/>
              <a:defRPr/>
            </a:pPr>
            <a:r>
              <a:rPr kumimoji="0" lang="en-US" altLang="en-US" sz="1600" b="1" i="0" u="none" strike="noStrike" kern="1200" cap="none" spc="0" normalizeH="0" baseline="0" noProof="0" dirty="0">
                <a:ln>
                  <a:noFill/>
                </a:ln>
                <a:solidFill>
                  <a:srgbClr val="54565A"/>
                </a:solidFill>
                <a:effectLst/>
                <a:uLnTx/>
                <a:uFillTx/>
                <a:latin typeface="Arial" charset="0"/>
                <a:ea typeface="MS PGothic" charset="-128"/>
                <a:cs typeface="+mn-cs"/>
              </a:rPr>
              <a:t>Have kits available </a:t>
            </a:r>
            <a:r>
              <a:rPr kumimoji="0" lang="en-US" altLang="en-US" sz="1600" b="0" i="0" u="none" strike="noStrike" kern="1200" cap="none" spc="0" normalizeH="0" baseline="0" noProof="0" dirty="0">
                <a:ln>
                  <a:noFill/>
                </a:ln>
                <a:solidFill>
                  <a:srgbClr val="54565A"/>
                </a:solidFill>
                <a:effectLst/>
                <a:uLnTx/>
                <a:uFillTx/>
                <a:latin typeface="Arial" charset="0"/>
                <a:ea typeface="MS PGothic" charset="-128"/>
                <a:cs typeface="+mn-cs"/>
              </a:rPr>
              <a:t>for newly diagnosed patients</a:t>
            </a:r>
          </a:p>
        </p:txBody>
      </p:sp>
      <p:sp>
        <p:nvSpPr>
          <p:cNvPr id="36" name="TextBox 9">
            <a:extLst>
              <a:ext uri="{FF2B5EF4-FFF2-40B4-BE49-F238E27FC236}">
                <a16:creationId xmlns:a16="http://schemas.microsoft.com/office/drawing/2014/main" id="{59FDE913-9055-C44D-BAC9-397C0EDE2290}"/>
              </a:ext>
            </a:extLst>
          </p:cNvPr>
          <p:cNvSpPr txBox="1">
            <a:spLocks noChangeArrowheads="1"/>
          </p:cNvSpPr>
          <p:nvPr/>
        </p:nvSpPr>
        <p:spPr bwMode="auto">
          <a:xfrm>
            <a:off x="3791001" y="4387491"/>
            <a:ext cx="2475347"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charset="0"/>
              <a:buChar char="•"/>
              <a:defRPr sz="3200">
                <a:solidFill>
                  <a:schemeClr val="tx1"/>
                </a:solidFill>
                <a:latin typeface="Arial" charset="0"/>
                <a:ea typeface="MS PGothic" charset="-128"/>
              </a:defRPr>
            </a:lvl1pPr>
            <a:lvl2pPr marL="742950" indent="-285750">
              <a:spcBef>
                <a:spcPct val="20000"/>
              </a:spcBef>
              <a:buClr>
                <a:srgbClr val="0079C1"/>
              </a:buClr>
              <a:buFont typeface="Arial" charset="0"/>
              <a:buChar char="–"/>
              <a:defRPr sz="2800">
                <a:solidFill>
                  <a:schemeClr val="tx1"/>
                </a:solidFill>
                <a:latin typeface="Arial" charset="0"/>
                <a:ea typeface="MS PGothic" charset="-128"/>
              </a:defRPr>
            </a:lvl2pPr>
            <a:lvl3pPr marL="1143000" indent="-228600">
              <a:spcBef>
                <a:spcPct val="20000"/>
              </a:spcBef>
              <a:buClr>
                <a:srgbClr val="0079C1"/>
              </a:buClr>
              <a:buFont typeface="Arial" charset="0"/>
              <a:buChar char="•"/>
              <a:defRPr sz="2400">
                <a:solidFill>
                  <a:schemeClr val="tx1"/>
                </a:solidFill>
                <a:latin typeface="Arial" charset="0"/>
                <a:ea typeface="MS PGothic" charset="-128"/>
              </a:defRPr>
            </a:lvl3pPr>
            <a:lvl4pPr marL="1600200" indent="-228600">
              <a:spcBef>
                <a:spcPct val="20000"/>
              </a:spcBef>
              <a:buClr>
                <a:srgbClr val="0079C1"/>
              </a:buClr>
              <a:buFont typeface="Arial" charset="0"/>
              <a:buChar char="–"/>
              <a:defRPr sz="2000">
                <a:solidFill>
                  <a:schemeClr val="tx1"/>
                </a:solidFill>
                <a:latin typeface="Arial" charset="0"/>
                <a:ea typeface="MS PGothic" charset="-128"/>
              </a:defRPr>
            </a:lvl4pPr>
            <a:lvl5pPr marL="2057400" indent="-228600">
              <a:spcBef>
                <a:spcPct val="20000"/>
              </a:spcBef>
              <a:buClr>
                <a:srgbClr val="0079C1"/>
              </a:buClr>
              <a:buFont typeface="Arial" charset="0"/>
              <a:buChar char="»"/>
              <a:defRPr sz="2000">
                <a:solidFill>
                  <a:schemeClr val="tx1"/>
                </a:solidFill>
                <a:latin typeface="Arial" charset="0"/>
                <a:ea typeface="MS PGothic" charset="-128"/>
              </a:defRPr>
            </a:lvl5pPr>
            <a:lvl6pPr marL="25146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6pPr>
            <a:lvl7pPr marL="29718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7pPr>
            <a:lvl8pPr marL="34290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8pPr>
            <a:lvl9pPr marL="38862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9pPr>
          </a:lstStyle>
          <a:p>
            <a:pPr marL="0" marR="0" lvl="0" indent="0" algn="ctr" defTabSz="914400" rtl="0" eaLnBrk="1" fontAlgn="auto" latinLnBrk="0" hangingPunct="1">
              <a:lnSpc>
                <a:spcPts val="1867"/>
              </a:lnSpc>
              <a:spcBef>
                <a:spcPct val="0"/>
              </a:spcBef>
              <a:spcAft>
                <a:spcPts val="0"/>
              </a:spcAft>
              <a:buClrTx/>
              <a:buSzTx/>
              <a:buFont typeface="Arial" charset="0"/>
              <a:buNone/>
              <a:tabLst/>
              <a:defRPr/>
            </a:pPr>
            <a:r>
              <a:rPr kumimoji="0" lang="en-US" altLang="en-US" sz="1600" b="1" i="0" u="none" strike="noStrike" kern="1200" cap="none" spc="0" normalizeH="0" baseline="0" noProof="0" dirty="0">
                <a:ln>
                  <a:noFill/>
                </a:ln>
                <a:solidFill>
                  <a:srgbClr val="54565A"/>
                </a:solidFill>
                <a:effectLst/>
                <a:uLnTx/>
                <a:uFillTx/>
                <a:latin typeface="Arial" charset="0"/>
                <a:ea typeface="MS PGothic" charset="-128"/>
                <a:cs typeface="+mn-cs"/>
              </a:rPr>
              <a:t>Swab patient at diagnosis </a:t>
            </a:r>
            <a:r>
              <a:rPr kumimoji="0" lang="en-US" altLang="en-US" sz="1600" b="0" i="0" u="none" strike="noStrike" kern="1200" cap="none" spc="0" normalizeH="0" baseline="0" noProof="0" dirty="0">
                <a:ln>
                  <a:noFill/>
                </a:ln>
                <a:solidFill>
                  <a:srgbClr val="54565A"/>
                </a:solidFill>
                <a:effectLst/>
                <a:uLnTx/>
                <a:uFillTx/>
                <a:latin typeface="Arial" charset="0"/>
                <a:ea typeface="MS PGothic" charset="-128"/>
                <a:cs typeface="+mn-cs"/>
              </a:rPr>
              <a:t>and send in for</a:t>
            </a:r>
            <a:br>
              <a:rPr kumimoji="0" lang="en-US" altLang="en-US" sz="1600" b="0" i="0" u="none" strike="noStrike" kern="1200" cap="none" spc="0" normalizeH="0" baseline="0" noProof="0" dirty="0">
                <a:ln>
                  <a:noFill/>
                </a:ln>
                <a:solidFill>
                  <a:srgbClr val="54565A"/>
                </a:solidFill>
                <a:effectLst/>
                <a:uLnTx/>
                <a:uFillTx/>
                <a:latin typeface="Arial" charset="0"/>
                <a:ea typeface="MS PGothic" charset="-128"/>
                <a:cs typeface="+mn-cs"/>
              </a:rPr>
            </a:br>
            <a:r>
              <a:rPr kumimoji="0" lang="en-US" altLang="en-US" sz="1600" b="0" i="0" u="none" strike="noStrike" kern="1200" cap="none" spc="0" normalizeH="0" baseline="0" noProof="0" dirty="0">
                <a:ln>
                  <a:noFill/>
                </a:ln>
                <a:solidFill>
                  <a:srgbClr val="54565A"/>
                </a:solidFill>
                <a:effectLst/>
                <a:uLnTx/>
                <a:uFillTx/>
                <a:latin typeface="Arial" charset="0"/>
                <a:ea typeface="MS PGothic" charset="-128"/>
                <a:cs typeface="+mn-cs"/>
              </a:rPr>
              <a:t>HLA typing</a:t>
            </a:r>
          </a:p>
        </p:txBody>
      </p:sp>
      <p:sp>
        <p:nvSpPr>
          <p:cNvPr id="37" name="TextBox 9">
            <a:extLst>
              <a:ext uri="{FF2B5EF4-FFF2-40B4-BE49-F238E27FC236}">
                <a16:creationId xmlns:a16="http://schemas.microsoft.com/office/drawing/2014/main" id="{31B7AAFC-C5E5-1549-A605-7CCB9771EC73}"/>
              </a:ext>
            </a:extLst>
          </p:cNvPr>
          <p:cNvSpPr txBox="1">
            <a:spLocks noChangeArrowheads="1"/>
          </p:cNvSpPr>
          <p:nvPr/>
        </p:nvSpPr>
        <p:spPr bwMode="auto">
          <a:xfrm>
            <a:off x="5619042" y="2485753"/>
            <a:ext cx="2650837"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charset="0"/>
              <a:buChar char="•"/>
              <a:defRPr sz="3200">
                <a:solidFill>
                  <a:schemeClr val="tx1"/>
                </a:solidFill>
                <a:latin typeface="Arial" charset="0"/>
                <a:ea typeface="MS PGothic" charset="-128"/>
              </a:defRPr>
            </a:lvl1pPr>
            <a:lvl2pPr marL="742950" indent="-285750">
              <a:spcBef>
                <a:spcPct val="20000"/>
              </a:spcBef>
              <a:buClr>
                <a:srgbClr val="0079C1"/>
              </a:buClr>
              <a:buFont typeface="Arial" charset="0"/>
              <a:buChar char="–"/>
              <a:defRPr sz="2800">
                <a:solidFill>
                  <a:schemeClr val="tx1"/>
                </a:solidFill>
                <a:latin typeface="Arial" charset="0"/>
                <a:ea typeface="MS PGothic" charset="-128"/>
              </a:defRPr>
            </a:lvl2pPr>
            <a:lvl3pPr marL="1143000" indent="-228600">
              <a:spcBef>
                <a:spcPct val="20000"/>
              </a:spcBef>
              <a:buClr>
                <a:srgbClr val="0079C1"/>
              </a:buClr>
              <a:buFont typeface="Arial" charset="0"/>
              <a:buChar char="•"/>
              <a:defRPr sz="2400">
                <a:solidFill>
                  <a:schemeClr val="tx1"/>
                </a:solidFill>
                <a:latin typeface="Arial" charset="0"/>
                <a:ea typeface="MS PGothic" charset="-128"/>
              </a:defRPr>
            </a:lvl3pPr>
            <a:lvl4pPr marL="1600200" indent="-228600">
              <a:spcBef>
                <a:spcPct val="20000"/>
              </a:spcBef>
              <a:buClr>
                <a:srgbClr val="0079C1"/>
              </a:buClr>
              <a:buFont typeface="Arial" charset="0"/>
              <a:buChar char="–"/>
              <a:defRPr sz="2000">
                <a:solidFill>
                  <a:schemeClr val="tx1"/>
                </a:solidFill>
                <a:latin typeface="Arial" charset="0"/>
                <a:ea typeface="MS PGothic" charset="-128"/>
              </a:defRPr>
            </a:lvl4pPr>
            <a:lvl5pPr marL="2057400" indent="-228600">
              <a:spcBef>
                <a:spcPct val="20000"/>
              </a:spcBef>
              <a:buClr>
                <a:srgbClr val="0079C1"/>
              </a:buClr>
              <a:buFont typeface="Arial" charset="0"/>
              <a:buChar char="»"/>
              <a:defRPr sz="2000">
                <a:solidFill>
                  <a:schemeClr val="tx1"/>
                </a:solidFill>
                <a:latin typeface="Arial" charset="0"/>
                <a:ea typeface="MS PGothic" charset="-128"/>
              </a:defRPr>
            </a:lvl5pPr>
            <a:lvl6pPr marL="25146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6pPr>
            <a:lvl7pPr marL="29718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7pPr>
            <a:lvl8pPr marL="34290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8pPr>
            <a:lvl9pPr marL="38862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9pPr>
          </a:lstStyle>
          <a:p>
            <a:pPr marL="0" marR="0" lvl="0" indent="0" algn="ctr" defTabSz="914400" rtl="0" eaLnBrk="1" fontAlgn="auto" latinLnBrk="0" hangingPunct="1">
              <a:lnSpc>
                <a:spcPts val="1867"/>
              </a:lnSpc>
              <a:spcBef>
                <a:spcPct val="0"/>
              </a:spcBef>
              <a:spcAft>
                <a:spcPts val="0"/>
              </a:spcAft>
              <a:buClrTx/>
              <a:buSzTx/>
              <a:buFont typeface="Arial" charset="0"/>
              <a:buNone/>
              <a:tabLst/>
              <a:defRPr/>
            </a:pPr>
            <a:r>
              <a:rPr kumimoji="0" lang="en-US" altLang="en-US" sz="1600" b="1" i="0" u="none" strike="noStrike" kern="1200" cap="none" spc="0" normalizeH="0" baseline="0" noProof="0" dirty="0">
                <a:ln>
                  <a:noFill/>
                </a:ln>
                <a:solidFill>
                  <a:srgbClr val="54565A"/>
                </a:solidFill>
                <a:effectLst/>
                <a:uLnTx/>
                <a:uFillTx/>
                <a:latin typeface="Arial" charset="0"/>
                <a:ea typeface="MS PGothic" charset="-128"/>
                <a:cs typeface="+mn-cs"/>
              </a:rPr>
              <a:t>Request</a:t>
            </a:r>
            <a:r>
              <a:rPr kumimoji="0" lang="en-US" altLang="en-US" sz="1600" b="0" i="0" u="none" strike="noStrike" kern="1200" cap="none" spc="0" normalizeH="0" baseline="0" noProof="0" dirty="0">
                <a:ln>
                  <a:noFill/>
                </a:ln>
                <a:solidFill>
                  <a:srgbClr val="54565A"/>
                </a:solidFill>
                <a:effectLst/>
                <a:uLnTx/>
                <a:uFillTx/>
                <a:latin typeface="Arial" charset="0"/>
                <a:ea typeface="MS PGothic" charset="-128"/>
                <a:cs typeface="+mn-cs"/>
              </a:rPr>
              <a:t> family member HLA typing (if desired)</a:t>
            </a:r>
          </a:p>
        </p:txBody>
      </p:sp>
      <p:sp>
        <p:nvSpPr>
          <p:cNvPr id="39" name="TextBox 9">
            <a:extLst>
              <a:ext uri="{FF2B5EF4-FFF2-40B4-BE49-F238E27FC236}">
                <a16:creationId xmlns:a16="http://schemas.microsoft.com/office/drawing/2014/main" id="{AE34D2DE-417F-2941-9872-0B1FCCB1AF6F}"/>
              </a:ext>
            </a:extLst>
          </p:cNvPr>
          <p:cNvSpPr txBox="1">
            <a:spLocks noChangeArrowheads="1"/>
          </p:cNvSpPr>
          <p:nvPr/>
        </p:nvSpPr>
        <p:spPr bwMode="auto">
          <a:xfrm>
            <a:off x="7522777" y="4387491"/>
            <a:ext cx="2628612"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charset="0"/>
              <a:buChar char="•"/>
              <a:defRPr sz="3200">
                <a:solidFill>
                  <a:schemeClr val="tx1"/>
                </a:solidFill>
                <a:latin typeface="Arial" charset="0"/>
                <a:ea typeface="MS PGothic" charset="-128"/>
              </a:defRPr>
            </a:lvl1pPr>
            <a:lvl2pPr marL="742950" indent="-285750">
              <a:spcBef>
                <a:spcPct val="20000"/>
              </a:spcBef>
              <a:buClr>
                <a:srgbClr val="0079C1"/>
              </a:buClr>
              <a:buFont typeface="Arial" charset="0"/>
              <a:buChar char="–"/>
              <a:defRPr sz="2800">
                <a:solidFill>
                  <a:schemeClr val="tx1"/>
                </a:solidFill>
                <a:latin typeface="Arial" charset="0"/>
                <a:ea typeface="MS PGothic" charset="-128"/>
              </a:defRPr>
            </a:lvl2pPr>
            <a:lvl3pPr marL="1143000" indent="-228600">
              <a:spcBef>
                <a:spcPct val="20000"/>
              </a:spcBef>
              <a:buClr>
                <a:srgbClr val="0079C1"/>
              </a:buClr>
              <a:buFont typeface="Arial" charset="0"/>
              <a:buChar char="•"/>
              <a:defRPr sz="2400">
                <a:solidFill>
                  <a:schemeClr val="tx1"/>
                </a:solidFill>
                <a:latin typeface="Arial" charset="0"/>
                <a:ea typeface="MS PGothic" charset="-128"/>
              </a:defRPr>
            </a:lvl3pPr>
            <a:lvl4pPr marL="1600200" indent="-228600">
              <a:spcBef>
                <a:spcPct val="20000"/>
              </a:spcBef>
              <a:buClr>
                <a:srgbClr val="0079C1"/>
              </a:buClr>
              <a:buFont typeface="Arial" charset="0"/>
              <a:buChar char="–"/>
              <a:defRPr sz="2000">
                <a:solidFill>
                  <a:schemeClr val="tx1"/>
                </a:solidFill>
                <a:latin typeface="Arial" charset="0"/>
                <a:ea typeface="MS PGothic" charset="-128"/>
              </a:defRPr>
            </a:lvl4pPr>
            <a:lvl5pPr marL="2057400" indent="-228600">
              <a:spcBef>
                <a:spcPct val="20000"/>
              </a:spcBef>
              <a:buClr>
                <a:srgbClr val="0079C1"/>
              </a:buClr>
              <a:buFont typeface="Arial" charset="0"/>
              <a:buChar char="»"/>
              <a:defRPr sz="2000">
                <a:solidFill>
                  <a:schemeClr val="tx1"/>
                </a:solidFill>
                <a:latin typeface="Arial" charset="0"/>
                <a:ea typeface="MS PGothic" charset="-128"/>
              </a:defRPr>
            </a:lvl5pPr>
            <a:lvl6pPr marL="25146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6pPr>
            <a:lvl7pPr marL="29718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7pPr>
            <a:lvl8pPr marL="34290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8pPr>
            <a:lvl9pPr marL="38862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9pPr>
          </a:lstStyle>
          <a:p>
            <a:pPr marL="0" marR="0" lvl="0" indent="0" algn="ctr" defTabSz="914400" rtl="0" eaLnBrk="1" fontAlgn="auto" latinLnBrk="0" hangingPunct="1">
              <a:lnSpc>
                <a:spcPts val="1867"/>
              </a:lnSpc>
              <a:spcBef>
                <a:spcPct val="0"/>
              </a:spcBef>
              <a:spcAft>
                <a:spcPts val="0"/>
              </a:spcAft>
              <a:buClrTx/>
              <a:buSzTx/>
              <a:buFont typeface="Arial" charset="0"/>
              <a:buNone/>
              <a:tabLst/>
              <a:defRPr/>
            </a:pPr>
            <a:r>
              <a:rPr kumimoji="0" lang="en-US" altLang="en-US" sz="1600" b="1" i="0" u="none" strike="noStrike" kern="1200" cap="none" spc="0" normalizeH="0" baseline="0" noProof="0">
                <a:ln>
                  <a:noFill/>
                </a:ln>
                <a:solidFill>
                  <a:srgbClr val="54565A"/>
                </a:solidFill>
                <a:effectLst/>
                <a:uLnTx/>
                <a:uFillTx/>
                <a:latin typeface="Arial" charset="0"/>
                <a:ea typeface="MS PGothic" charset="-128"/>
                <a:cs typeface="+mn-cs"/>
              </a:rPr>
              <a:t>Receive unrelated donor match report </a:t>
            </a:r>
            <a:r>
              <a:rPr kumimoji="0" lang="en-US" altLang="en-US" sz="1600" b="0" i="0" u="none" strike="noStrike" kern="1200" cap="none" spc="0" normalizeH="0" baseline="0" noProof="0">
                <a:ln>
                  <a:noFill/>
                </a:ln>
                <a:solidFill>
                  <a:srgbClr val="54565A"/>
                </a:solidFill>
                <a:effectLst/>
                <a:uLnTx/>
                <a:uFillTx/>
                <a:latin typeface="Arial" charset="0"/>
                <a:ea typeface="MS PGothic" charset="-128"/>
                <a:cs typeface="+mn-cs"/>
              </a:rPr>
              <a:t>from NMDP/Be The Match </a:t>
            </a:r>
            <a:br>
              <a:rPr kumimoji="0" lang="en-US" altLang="en-US" sz="1600" b="0" i="0" u="none" strike="noStrike" kern="1200" cap="none" spc="0" normalizeH="0" baseline="0" noProof="0">
                <a:ln>
                  <a:noFill/>
                </a:ln>
                <a:solidFill>
                  <a:srgbClr val="54565A"/>
                </a:solidFill>
                <a:effectLst/>
                <a:uLnTx/>
                <a:uFillTx/>
                <a:latin typeface="Arial" charset="0"/>
                <a:ea typeface="MS PGothic" charset="-128"/>
                <a:cs typeface="+mn-cs"/>
              </a:rPr>
            </a:br>
            <a:r>
              <a:rPr kumimoji="0" lang="en-US" altLang="en-US" sz="1600" b="0" i="0" u="none" strike="noStrike" kern="1200" cap="none" spc="0" normalizeH="0" baseline="0" noProof="0">
                <a:ln>
                  <a:noFill/>
                </a:ln>
                <a:solidFill>
                  <a:srgbClr val="54565A"/>
                </a:solidFill>
                <a:effectLst/>
                <a:uLnTx/>
                <a:uFillTx/>
                <a:latin typeface="Arial" charset="0"/>
                <a:ea typeface="MS PGothic" charset="-128"/>
                <a:cs typeface="+mn-cs"/>
              </a:rPr>
              <a:t>in 7-10 days*</a:t>
            </a:r>
          </a:p>
        </p:txBody>
      </p:sp>
      <p:sp>
        <p:nvSpPr>
          <p:cNvPr id="41" name="TextBox 9">
            <a:extLst>
              <a:ext uri="{FF2B5EF4-FFF2-40B4-BE49-F238E27FC236}">
                <a16:creationId xmlns:a16="http://schemas.microsoft.com/office/drawing/2014/main" id="{919CED2E-524D-EF4B-96E1-406CB9A33020}"/>
              </a:ext>
            </a:extLst>
          </p:cNvPr>
          <p:cNvSpPr txBox="1">
            <a:spLocks noChangeArrowheads="1"/>
          </p:cNvSpPr>
          <p:nvPr/>
        </p:nvSpPr>
        <p:spPr bwMode="auto">
          <a:xfrm>
            <a:off x="9389099" y="2485753"/>
            <a:ext cx="2719492"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79C1"/>
              </a:buClr>
              <a:buFont typeface="Arial" charset="0"/>
              <a:buChar char="•"/>
              <a:defRPr sz="3200">
                <a:solidFill>
                  <a:schemeClr val="tx1"/>
                </a:solidFill>
                <a:latin typeface="Arial" charset="0"/>
                <a:ea typeface="MS PGothic" charset="-128"/>
              </a:defRPr>
            </a:lvl1pPr>
            <a:lvl2pPr marL="742950" indent="-285750">
              <a:spcBef>
                <a:spcPct val="20000"/>
              </a:spcBef>
              <a:buClr>
                <a:srgbClr val="0079C1"/>
              </a:buClr>
              <a:buFont typeface="Arial" charset="0"/>
              <a:buChar char="–"/>
              <a:defRPr sz="2800">
                <a:solidFill>
                  <a:schemeClr val="tx1"/>
                </a:solidFill>
                <a:latin typeface="Arial" charset="0"/>
                <a:ea typeface="MS PGothic" charset="-128"/>
              </a:defRPr>
            </a:lvl2pPr>
            <a:lvl3pPr marL="1143000" indent="-228600">
              <a:spcBef>
                <a:spcPct val="20000"/>
              </a:spcBef>
              <a:buClr>
                <a:srgbClr val="0079C1"/>
              </a:buClr>
              <a:buFont typeface="Arial" charset="0"/>
              <a:buChar char="•"/>
              <a:defRPr sz="2400">
                <a:solidFill>
                  <a:schemeClr val="tx1"/>
                </a:solidFill>
                <a:latin typeface="Arial" charset="0"/>
                <a:ea typeface="MS PGothic" charset="-128"/>
              </a:defRPr>
            </a:lvl3pPr>
            <a:lvl4pPr marL="1600200" indent="-228600">
              <a:spcBef>
                <a:spcPct val="20000"/>
              </a:spcBef>
              <a:buClr>
                <a:srgbClr val="0079C1"/>
              </a:buClr>
              <a:buFont typeface="Arial" charset="0"/>
              <a:buChar char="–"/>
              <a:defRPr sz="2000">
                <a:solidFill>
                  <a:schemeClr val="tx1"/>
                </a:solidFill>
                <a:latin typeface="Arial" charset="0"/>
                <a:ea typeface="MS PGothic" charset="-128"/>
              </a:defRPr>
            </a:lvl4pPr>
            <a:lvl5pPr marL="2057400" indent="-228600">
              <a:spcBef>
                <a:spcPct val="20000"/>
              </a:spcBef>
              <a:buClr>
                <a:srgbClr val="0079C1"/>
              </a:buClr>
              <a:buFont typeface="Arial" charset="0"/>
              <a:buChar char="»"/>
              <a:defRPr sz="2000">
                <a:solidFill>
                  <a:schemeClr val="tx1"/>
                </a:solidFill>
                <a:latin typeface="Arial" charset="0"/>
                <a:ea typeface="MS PGothic" charset="-128"/>
              </a:defRPr>
            </a:lvl5pPr>
            <a:lvl6pPr marL="25146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6pPr>
            <a:lvl7pPr marL="29718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7pPr>
            <a:lvl8pPr marL="34290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8pPr>
            <a:lvl9pPr marL="3886200" indent="-228600" defTabSz="457200" eaLnBrk="0" fontAlgn="base" hangingPunct="0">
              <a:spcBef>
                <a:spcPct val="20000"/>
              </a:spcBef>
              <a:spcAft>
                <a:spcPct val="0"/>
              </a:spcAft>
              <a:buClr>
                <a:srgbClr val="0079C1"/>
              </a:buClr>
              <a:buFont typeface="Arial" charset="0"/>
              <a:buChar char="»"/>
              <a:defRPr sz="2000">
                <a:solidFill>
                  <a:schemeClr val="tx1"/>
                </a:solidFill>
                <a:latin typeface="Arial" charset="0"/>
                <a:ea typeface="MS PGothic" charset="-128"/>
              </a:defRPr>
            </a:lvl9pPr>
          </a:lstStyle>
          <a:p>
            <a:pPr marL="0" marR="0" lvl="0" indent="0" algn="ctr" defTabSz="914400" rtl="0" eaLnBrk="1" fontAlgn="auto" latinLnBrk="0" hangingPunct="1">
              <a:lnSpc>
                <a:spcPts val="1867"/>
              </a:lnSpc>
              <a:spcBef>
                <a:spcPct val="0"/>
              </a:spcBef>
              <a:spcAft>
                <a:spcPts val="0"/>
              </a:spcAft>
              <a:buClrTx/>
              <a:buSzTx/>
              <a:buFont typeface="Arial" charset="0"/>
              <a:buNone/>
              <a:tabLst/>
              <a:defRPr/>
            </a:pPr>
            <a:r>
              <a:rPr kumimoji="0" lang="en-US" altLang="en-US" sz="1600" b="1" i="0" u="none" strike="noStrike" kern="1200" cap="none" spc="0" normalizeH="0" baseline="0" noProof="0">
                <a:ln>
                  <a:noFill/>
                </a:ln>
                <a:solidFill>
                  <a:srgbClr val="54565A"/>
                </a:solidFill>
                <a:effectLst/>
                <a:uLnTx/>
                <a:uFillTx/>
                <a:latin typeface="Arial" charset="0"/>
                <a:ea typeface="MS PGothic" charset="-128"/>
                <a:cs typeface="+mn-cs"/>
              </a:rPr>
              <a:t>Refer appropriate patients </a:t>
            </a:r>
            <a:r>
              <a:rPr kumimoji="0" lang="en-US" altLang="en-US" sz="1600" b="0" i="0" u="none" strike="noStrike" kern="1200" cap="none" spc="0" normalizeH="0" baseline="0" noProof="0">
                <a:ln>
                  <a:noFill/>
                </a:ln>
                <a:solidFill>
                  <a:srgbClr val="54565A"/>
                </a:solidFill>
                <a:effectLst/>
                <a:uLnTx/>
                <a:uFillTx/>
                <a:latin typeface="Arial" charset="0"/>
                <a:ea typeface="MS PGothic" charset="-128"/>
                <a:cs typeface="+mn-cs"/>
              </a:rPr>
              <a:t>to transplant center for HCT consultation</a:t>
            </a:r>
          </a:p>
        </p:txBody>
      </p:sp>
      <p:sp>
        <p:nvSpPr>
          <p:cNvPr id="19" name="Rectangle 18">
            <a:extLst>
              <a:ext uri="{FF2B5EF4-FFF2-40B4-BE49-F238E27FC236}">
                <a16:creationId xmlns:a16="http://schemas.microsoft.com/office/drawing/2014/main" id="{0B9C56F1-6C55-43B4-8724-C92572EBE0D2}"/>
              </a:ext>
            </a:extLst>
          </p:cNvPr>
          <p:cNvSpPr/>
          <p:nvPr/>
        </p:nvSpPr>
        <p:spPr>
          <a:xfrm>
            <a:off x="9389099" y="5682522"/>
            <a:ext cx="2498101" cy="21544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A"/>
                </a:solidFill>
                <a:effectLst/>
                <a:uLnTx/>
                <a:uFillTx/>
                <a:latin typeface="Arial" panose="020B0604020202020204"/>
                <a:ea typeface="+mn-ea"/>
                <a:cs typeface="+mn-cs"/>
              </a:rPr>
              <a:t>*Family member results will be sent separately.</a:t>
            </a:r>
          </a:p>
        </p:txBody>
      </p:sp>
    </p:spTree>
    <p:extLst>
      <p:ext uri="{BB962C8B-B14F-4D97-AF65-F5344CB8AC3E}">
        <p14:creationId xmlns:p14="http://schemas.microsoft.com/office/powerpoint/2010/main" val="282493113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09600" y="1737360"/>
            <a:ext cx="5608320" cy="4648201"/>
          </a:xfrm>
        </p:spPr>
        <p:txBody>
          <a:bodyPr>
            <a:normAutofit/>
          </a:bodyPr>
          <a:lstStyle/>
          <a:p>
            <a:pPr>
              <a:spcBef>
                <a:spcPts val="1800"/>
              </a:spcBef>
            </a:pPr>
            <a:r>
              <a:rPr lang="en-US" dirty="0"/>
              <a:t>A matched sibling is the preferred donor</a:t>
            </a:r>
          </a:p>
          <a:p>
            <a:pPr>
              <a:spcBef>
                <a:spcPts val="1800"/>
              </a:spcBef>
            </a:pPr>
            <a:r>
              <a:rPr lang="en-US" dirty="0"/>
              <a:t>Lack of a donor is no longer a major limitation to transplants</a:t>
            </a:r>
          </a:p>
          <a:p>
            <a:pPr>
              <a:spcBef>
                <a:spcPts val="1800"/>
              </a:spcBef>
            </a:pPr>
            <a:r>
              <a:rPr lang="en-US" dirty="0"/>
              <a:t>Most everyone who needs a transplant will have a suitable donor</a:t>
            </a:r>
          </a:p>
        </p:txBody>
      </p:sp>
      <p:pic>
        <p:nvPicPr>
          <p:cNvPr id="6" name="Content Placeholder 5">
            <a:extLst>
              <a:ext uri="{FF2B5EF4-FFF2-40B4-BE49-F238E27FC236}">
                <a16:creationId xmlns:a16="http://schemas.microsoft.com/office/drawing/2014/main" id="{A5511A5D-7C47-41B7-9451-F53E2872D81E}"/>
              </a:ext>
            </a:extLst>
          </p:cNvPr>
          <p:cNvPicPr>
            <a:picLocks noGrp="1" noChangeAspect="1"/>
          </p:cNvPicPr>
          <p:nvPr>
            <p:ph sz="half" idx="2"/>
          </p:nvPr>
        </p:nvPicPr>
        <p:blipFill>
          <a:blip r:embed="rId2"/>
          <a:stretch>
            <a:fillRect/>
          </a:stretch>
        </p:blipFill>
        <p:spPr>
          <a:xfrm>
            <a:off x="6501008" y="1371600"/>
            <a:ext cx="5415068" cy="4875196"/>
          </a:xfrm>
          <a:prstGeom prst="rect">
            <a:avLst/>
          </a:prstGeom>
        </p:spPr>
      </p:pic>
      <p:sp>
        <p:nvSpPr>
          <p:cNvPr id="2" name="Title 1"/>
          <p:cNvSpPr>
            <a:spLocks noGrp="1"/>
          </p:cNvSpPr>
          <p:nvPr>
            <p:ph type="title"/>
          </p:nvPr>
        </p:nvSpPr>
        <p:spPr/>
        <p:txBody>
          <a:bodyPr>
            <a:normAutofit/>
          </a:bodyPr>
          <a:lstStyle/>
          <a:p>
            <a:r>
              <a:rPr lang="en-US" sz="3600" dirty="0"/>
              <a:t>Who will be my donor?</a:t>
            </a:r>
          </a:p>
        </p:txBody>
      </p:sp>
    </p:spTree>
    <p:extLst>
      <p:ext uri="{BB962C8B-B14F-4D97-AF65-F5344CB8AC3E}">
        <p14:creationId xmlns:p14="http://schemas.microsoft.com/office/powerpoint/2010/main" val="296099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the process of allogeneic transplant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680371"/>
              </p:ext>
            </p:extLst>
          </p:nvPr>
        </p:nvGraphicFramePr>
        <p:xfrm>
          <a:off x="857249" y="1609726"/>
          <a:ext cx="992505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70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1359-E73E-46BD-B378-40EC99B2D916}"/>
              </a:ext>
            </a:extLst>
          </p:cNvPr>
          <p:cNvSpPr>
            <a:spLocks noGrp="1"/>
          </p:cNvSpPr>
          <p:nvPr>
            <p:ph type="title"/>
          </p:nvPr>
        </p:nvSpPr>
        <p:spPr/>
        <p:txBody>
          <a:bodyPr/>
          <a:lstStyle/>
          <a:p>
            <a:r>
              <a:rPr lang="en-US" dirty="0"/>
              <a:t>Potential complications of allogeneic transplant</a:t>
            </a:r>
          </a:p>
        </p:txBody>
      </p:sp>
      <p:sp>
        <p:nvSpPr>
          <p:cNvPr id="5" name="Slide Number Placeholder 4">
            <a:extLst>
              <a:ext uri="{FF2B5EF4-FFF2-40B4-BE49-F238E27FC236}">
                <a16:creationId xmlns:a16="http://schemas.microsoft.com/office/drawing/2014/main" id="{6FAA2F75-2A4F-447E-AC3B-98FB55A88F9C}"/>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24</a:t>
            </a:fld>
            <a:endParaRPr lang="en-US">
              <a:solidFill>
                <a:srgbClr val="555557">
                  <a:tint val="75000"/>
                </a:srgbClr>
              </a:solidFill>
            </a:endParaRPr>
          </a:p>
        </p:txBody>
      </p:sp>
      <p:sp>
        <p:nvSpPr>
          <p:cNvPr id="10" name="Rectangle 2">
            <a:extLst>
              <a:ext uri="{FF2B5EF4-FFF2-40B4-BE49-F238E27FC236}">
                <a16:creationId xmlns:a16="http://schemas.microsoft.com/office/drawing/2014/main" id="{82D860A8-2BE0-4F99-B533-27CC0364DE35}"/>
              </a:ext>
            </a:extLst>
          </p:cNvPr>
          <p:cNvSpPr txBox="1">
            <a:spLocks noChangeArrowheads="1"/>
          </p:cNvSpPr>
          <p:nvPr/>
        </p:nvSpPr>
        <p:spPr>
          <a:xfrm>
            <a:off x="457200" y="27781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4000" dirty="0"/>
          </a:p>
        </p:txBody>
      </p:sp>
      <p:sp>
        <p:nvSpPr>
          <p:cNvPr id="12" name="Line 6">
            <a:extLst>
              <a:ext uri="{FF2B5EF4-FFF2-40B4-BE49-F238E27FC236}">
                <a16:creationId xmlns:a16="http://schemas.microsoft.com/office/drawing/2014/main" id="{9D258917-3A62-4F05-BC87-3951588465D8}"/>
              </a:ext>
            </a:extLst>
          </p:cNvPr>
          <p:cNvSpPr>
            <a:spLocks noChangeShapeType="1"/>
          </p:cNvSpPr>
          <p:nvPr/>
        </p:nvSpPr>
        <p:spPr bwMode="auto">
          <a:xfrm>
            <a:off x="1496137" y="1628154"/>
            <a:ext cx="27863" cy="4391646"/>
          </a:xfrm>
          <a:prstGeom prst="line">
            <a:avLst/>
          </a:prstGeom>
          <a:noFill/>
          <a:ln w="539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7">
            <a:extLst>
              <a:ext uri="{FF2B5EF4-FFF2-40B4-BE49-F238E27FC236}">
                <a16:creationId xmlns:a16="http://schemas.microsoft.com/office/drawing/2014/main" id="{ACB1A4AA-4500-468A-BF92-E59C90906F58}"/>
              </a:ext>
            </a:extLst>
          </p:cNvPr>
          <p:cNvSpPr>
            <a:spLocks noChangeShapeType="1"/>
          </p:cNvSpPr>
          <p:nvPr/>
        </p:nvSpPr>
        <p:spPr bwMode="auto">
          <a:xfrm>
            <a:off x="1594462" y="5497286"/>
            <a:ext cx="8229599" cy="0"/>
          </a:xfrm>
          <a:prstGeom prst="line">
            <a:avLst/>
          </a:prstGeom>
          <a:noFill/>
          <a:ln w="539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8">
            <a:extLst>
              <a:ext uri="{FF2B5EF4-FFF2-40B4-BE49-F238E27FC236}">
                <a16:creationId xmlns:a16="http://schemas.microsoft.com/office/drawing/2014/main" id="{1CF3B416-771B-40B8-9E85-4A0B3EA38EEF}"/>
              </a:ext>
            </a:extLst>
          </p:cNvPr>
          <p:cNvSpPr txBox="1">
            <a:spLocks noChangeArrowheads="1"/>
          </p:cNvSpPr>
          <p:nvPr/>
        </p:nvSpPr>
        <p:spPr bwMode="auto">
          <a:xfrm>
            <a:off x="1496137" y="5606689"/>
            <a:ext cx="9401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buFontTx/>
              <a:buAutoNum type="arabicPlain" startAt="10"/>
            </a:pPr>
            <a:r>
              <a:rPr lang="en-US" altLang="en-US" b="1" dirty="0">
                <a:solidFill>
                  <a:srgbClr val="FF0000"/>
                </a:solidFill>
              </a:rPr>
              <a:t>20   30   40   50   60   70   80   90   100    150   180   1 year		5 years</a:t>
            </a:r>
          </a:p>
          <a:p>
            <a:r>
              <a:rPr lang="en-US" altLang="en-US" b="1" dirty="0">
                <a:solidFill>
                  <a:srgbClr val="FF0000"/>
                </a:solidFill>
              </a:rPr>
              <a:t>				Time Post Transplant</a:t>
            </a:r>
          </a:p>
        </p:txBody>
      </p:sp>
      <p:sp>
        <p:nvSpPr>
          <p:cNvPr id="15" name="Line 9">
            <a:extLst>
              <a:ext uri="{FF2B5EF4-FFF2-40B4-BE49-F238E27FC236}">
                <a16:creationId xmlns:a16="http://schemas.microsoft.com/office/drawing/2014/main" id="{7A5E8ECF-E565-4D72-BCAE-1B0C57A7EB0F}"/>
              </a:ext>
            </a:extLst>
          </p:cNvPr>
          <p:cNvSpPr>
            <a:spLocks noChangeShapeType="1"/>
          </p:cNvSpPr>
          <p:nvPr/>
        </p:nvSpPr>
        <p:spPr bwMode="auto">
          <a:xfrm flipV="1">
            <a:off x="1828800" y="1755825"/>
            <a:ext cx="6343650" cy="136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6">
            <a:extLst>
              <a:ext uri="{FF2B5EF4-FFF2-40B4-BE49-F238E27FC236}">
                <a16:creationId xmlns:a16="http://schemas.microsoft.com/office/drawing/2014/main" id="{C4FCE4D6-414E-4225-8422-893B7F2DE930}"/>
              </a:ext>
            </a:extLst>
          </p:cNvPr>
          <p:cNvSpPr>
            <a:spLocks noChangeShapeType="1"/>
          </p:cNvSpPr>
          <p:nvPr/>
        </p:nvSpPr>
        <p:spPr bwMode="auto">
          <a:xfrm>
            <a:off x="1967598" y="2721551"/>
            <a:ext cx="1445078" cy="26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0">
            <a:extLst>
              <a:ext uri="{FF2B5EF4-FFF2-40B4-BE49-F238E27FC236}">
                <a16:creationId xmlns:a16="http://schemas.microsoft.com/office/drawing/2014/main" id="{E1D6C79F-063F-4344-81F3-09E721D9C8B2}"/>
              </a:ext>
            </a:extLst>
          </p:cNvPr>
          <p:cNvSpPr>
            <a:spLocks noChangeShapeType="1"/>
          </p:cNvSpPr>
          <p:nvPr/>
        </p:nvSpPr>
        <p:spPr bwMode="auto">
          <a:xfrm>
            <a:off x="1823063" y="3912870"/>
            <a:ext cx="7010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33">
            <a:extLst>
              <a:ext uri="{FF2B5EF4-FFF2-40B4-BE49-F238E27FC236}">
                <a16:creationId xmlns:a16="http://schemas.microsoft.com/office/drawing/2014/main" id="{76F0AAED-2EDC-422D-8057-E4DFA0F196F6}"/>
              </a:ext>
            </a:extLst>
          </p:cNvPr>
          <p:cNvSpPr txBox="1">
            <a:spLocks noChangeArrowheads="1"/>
          </p:cNvSpPr>
          <p:nvPr/>
        </p:nvSpPr>
        <p:spPr bwMode="auto">
          <a:xfrm>
            <a:off x="3191553" y="1760222"/>
            <a:ext cx="42950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Arial" charset="0"/>
              <a:buChar char="•"/>
              <a:defRPr sz="2400">
                <a:solidFill>
                  <a:schemeClr val="tx2"/>
                </a:solidFill>
                <a:latin typeface="Times New Roman" pitchFamily="18" charset="0"/>
              </a:defRPr>
            </a:lvl1pPr>
            <a:lvl2pPr marL="742950" indent="-285750">
              <a:spcBef>
                <a:spcPct val="20000"/>
              </a:spcBef>
              <a:buClr>
                <a:schemeClr val="accent1"/>
              </a:buClr>
              <a:buFont typeface="Arial" charset="0"/>
              <a:buChar char="•"/>
              <a:defRPr sz="2200">
                <a:solidFill>
                  <a:schemeClr val="tx2"/>
                </a:solidFill>
                <a:latin typeface="Times New Roman" pitchFamily="18" charset="0"/>
              </a:defRPr>
            </a:lvl2pPr>
            <a:lvl3pPr marL="1143000" indent="-228600">
              <a:spcBef>
                <a:spcPct val="20000"/>
              </a:spcBef>
              <a:buClr>
                <a:schemeClr val="accent1"/>
              </a:buClr>
              <a:buFont typeface="Arial" charset="0"/>
              <a:buChar char="•"/>
              <a:defRPr sz="2000">
                <a:solidFill>
                  <a:schemeClr val="tx2"/>
                </a:solidFill>
                <a:latin typeface="Times New Roman" pitchFamily="18" charset="0"/>
              </a:defRPr>
            </a:lvl3pPr>
            <a:lvl4pPr marL="1600200" indent="-228600">
              <a:spcBef>
                <a:spcPct val="20000"/>
              </a:spcBef>
              <a:buClr>
                <a:schemeClr val="accent1"/>
              </a:buClr>
              <a:buFont typeface="Arial" charset="0"/>
              <a:buChar char="•"/>
              <a:defRPr>
                <a:solidFill>
                  <a:schemeClr val="tx2"/>
                </a:solidFill>
                <a:latin typeface="Times New Roman" pitchFamily="18" charset="0"/>
              </a:defRPr>
            </a:lvl4pPr>
            <a:lvl5pPr marL="2057400" indent="-22860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spcBef>
                <a:spcPct val="0"/>
              </a:spcBef>
              <a:buClrTx/>
              <a:buFontTx/>
              <a:buNone/>
            </a:pPr>
            <a:r>
              <a:rPr lang="en-US" altLang="en-US" sz="1600" b="1" dirty="0">
                <a:solidFill>
                  <a:srgbClr val="FF0000"/>
                </a:solidFill>
                <a:latin typeface="Arial" charset="0"/>
              </a:rPr>
              <a:t>Acute and chronic GVHD (40 to 60% risk)</a:t>
            </a:r>
          </a:p>
        </p:txBody>
      </p:sp>
      <p:sp>
        <p:nvSpPr>
          <p:cNvPr id="32" name="Text Box 35">
            <a:extLst>
              <a:ext uri="{FF2B5EF4-FFF2-40B4-BE49-F238E27FC236}">
                <a16:creationId xmlns:a16="http://schemas.microsoft.com/office/drawing/2014/main" id="{3DA9C26B-5875-4DC4-A1AC-986762D0ED1B}"/>
              </a:ext>
            </a:extLst>
          </p:cNvPr>
          <p:cNvSpPr txBox="1">
            <a:spLocks noChangeArrowheads="1"/>
          </p:cNvSpPr>
          <p:nvPr/>
        </p:nvSpPr>
        <p:spPr bwMode="auto">
          <a:xfrm>
            <a:off x="1823063" y="2731179"/>
            <a:ext cx="25657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Arial" charset="0"/>
              <a:buChar char="•"/>
              <a:defRPr sz="2400">
                <a:solidFill>
                  <a:schemeClr val="tx2"/>
                </a:solidFill>
                <a:latin typeface="Times New Roman" pitchFamily="18" charset="0"/>
              </a:defRPr>
            </a:lvl1pPr>
            <a:lvl2pPr marL="742950" indent="-285750">
              <a:spcBef>
                <a:spcPct val="20000"/>
              </a:spcBef>
              <a:buClr>
                <a:schemeClr val="accent1"/>
              </a:buClr>
              <a:buFont typeface="Arial" charset="0"/>
              <a:buChar char="•"/>
              <a:defRPr sz="2200">
                <a:solidFill>
                  <a:schemeClr val="tx2"/>
                </a:solidFill>
                <a:latin typeface="Times New Roman" pitchFamily="18" charset="0"/>
              </a:defRPr>
            </a:lvl2pPr>
            <a:lvl3pPr marL="1143000" indent="-228600">
              <a:spcBef>
                <a:spcPct val="20000"/>
              </a:spcBef>
              <a:buClr>
                <a:schemeClr val="accent1"/>
              </a:buClr>
              <a:buFont typeface="Arial" charset="0"/>
              <a:buChar char="•"/>
              <a:defRPr sz="2000">
                <a:solidFill>
                  <a:schemeClr val="tx2"/>
                </a:solidFill>
                <a:latin typeface="Times New Roman" pitchFamily="18" charset="0"/>
              </a:defRPr>
            </a:lvl3pPr>
            <a:lvl4pPr marL="1600200" indent="-228600">
              <a:spcBef>
                <a:spcPct val="20000"/>
              </a:spcBef>
              <a:buClr>
                <a:schemeClr val="accent1"/>
              </a:buClr>
              <a:buFont typeface="Arial" charset="0"/>
              <a:buChar char="•"/>
              <a:defRPr>
                <a:solidFill>
                  <a:schemeClr val="tx2"/>
                </a:solidFill>
                <a:latin typeface="Times New Roman" pitchFamily="18" charset="0"/>
              </a:defRPr>
            </a:lvl4pPr>
            <a:lvl5pPr marL="2057400" indent="-22860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spcBef>
                <a:spcPct val="0"/>
              </a:spcBef>
              <a:buClrTx/>
              <a:buFontTx/>
              <a:buNone/>
            </a:pPr>
            <a:r>
              <a:rPr lang="en-US" altLang="en-US" sz="1600" b="1" dirty="0">
                <a:solidFill>
                  <a:schemeClr val="accent2">
                    <a:lumMod val="75000"/>
                  </a:schemeClr>
                </a:solidFill>
                <a:latin typeface="Arial" charset="0"/>
              </a:rPr>
              <a:t>Veno-occlusive disease (3 to 4% risk)</a:t>
            </a:r>
          </a:p>
        </p:txBody>
      </p:sp>
      <p:sp>
        <p:nvSpPr>
          <p:cNvPr id="3" name="TextBox 2">
            <a:extLst>
              <a:ext uri="{FF2B5EF4-FFF2-40B4-BE49-F238E27FC236}">
                <a16:creationId xmlns:a16="http://schemas.microsoft.com/office/drawing/2014/main" id="{9B98211D-622E-4363-B091-133706499B62}"/>
              </a:ext>
            </a:extLst>
          </p:cNvPr>
          <p:cNvSpPr txBox="1"/>
          <p:nvPr/>
        </p:nvSpPr>
        <p:spPr>
          <a:xfrm>
            <a:off x="3412676" y="3924300"/>
            <a:ext cx="5274124" cy="338554"/>
          </a:xfrm>
          <a:prstGeom prst="rect">
            <a:avLst/>
          </a:prstGeom>
          <a:noFill/>
        </p:spPr>
        <p:txBody>
          <a:bodyPr wrap="square" rtlCol="0">
            <a:spAutoFit/>
          </a:bodyPr>
          <a:lstStyle/>
          <a:p>
            <a:r>
              <a:rPr lang="en-US" sz="1600" b="1" dirty="0">
                <a:solidFill>
                  <a:schemeClr val="accent1"/>
                </a:solidFill>
              </a:rPr>
              <a:t>Bacterial/ viral and fungal infections (10 to 60% risk)</a:t>
            </a:r>
          </a:p>
        </p:txBody>
      </p:sp>
      <p:cxnSp>
        <p:nvCxnSpPr>
          <p:cNvPr id="6" name="Straight Arrow Connector 5">
            <a:extLst>
              <a:ext uri="{FF2B5EF4-FFF2-40B4-BE49-F238E27FC236}">
                <a16:creationId xmlns:a16="http://schemas.microsoft.com/office/drawing/2014/main" id="{DFBD57B0-9072-4123-8542-5BC186078B1D}"/>
              </a:ext>
            </a:extLst>
          </p:cNvPr>
          <p:cNvCxnSpPr>
            <a:cxnSpLocks/>
          </p:cNvCxnSpPr>
          <p:nvPr/>
        </p:nvCxnSpPr>
        <p:spPr>
          <a:xfrm>
            <a:off x="7486647" y="4694464"/>
            <a:ext cx="20818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F87F43-5242-4549-9771-27F391B14AF7}"/>
              </a:ext>
            </a:extLst>
          </p:cNvPr>
          <p:cNvSpPr txBox="1"/>
          <p:nvPr/>
        </p:nvSpPr>
        <p:spPr>
          <a:xfrm>
            <a:off x="6498774" y="4800133"/>
            <a:ext cx="4468990" cy="584775"/>
          </a:xfrm>
          <a:prstGeom prst="rect">
            <a:avLst/>
          </a:prstGeom>
          <a:noFill/>
        </p:spPr>
        <p:txBody>
          <a:bodyPr wrap="square" rtlCol="0">
            <a:spAutoFit/>
          </a:bodyPr>
          <a:lstStyle/>
          <a:p>
            <a:r>
              <a:rPr lang="en-US" sz="1600" b="1" dirty="0"/>
              <a:t>Late effects such as cardiac complications (5 to 20%) and second cancers (2 to 6%)</a:t>
            </a:r>
          </a:p>
        </p:txBody>
      </p:sp>
    </p:spTree>
    <p:extLst>
      <p:ext uri="{BB962C8B-B14F-4D97-AF65-F5344CB8AC3E}">
        <p14:creationId xmlns:p14="http://schemas.microsoft.com/office/powerpoint/2010/main" val="135186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4883"/>
            <a:ext cx="10972800" cy="1143000"/>
          </a:xfrm>
        </p:spPr>
        <p:txBody>
          <a:bodyPr>
            <a:normAutofit/>
          </a:bodyPr>
          <a:lstStyle/>
          <a:p>
            <a:r>
              <a:rPr lang="en-US" sz="3600" dirty="0"/>
              <a:t>Graft versus host disease (GVHD)</a:t>
            </a:r>
          </a:p>
        </p:txBody>
      </p:sp>
      <p:sp>
        <p:nvSpPr>
          <p:cNvPr id="4" name="Content Placeholder 3"/>
          <p:cNvSpPr>
            <a:spLocks noGrp="1"/>
          </p:cNvSpPr>
          <p:nvPr>
            <p:ph idx="1"/>
          </p:nvPr>
        </p:nvSpPr>
        <p:spPr>
          <a:xfrm>
            <a:off x="609600" y="1552670"/>
            <a:ext cx="10972800" cy="4648200"/>
          </a:xfrm>
        </p:spPr>
        <p:txBody>
          <a:bodyPr>
            <a:normAutofit fontScale="85000" lnSpcReduction="20000"/>
          </a:bodyPr>
          <a:lstStyle/>
          <a:p>
            <a:pPr>
              <a:spcBef>
                <a:spcPts val="1200"/>
              </a:spcBef>
            </a:pPr>
            <a:r>
              <a:rPr lang="en-US" sz="2800" dirty="0"/>
              <a:t>Occurs because of differences between the cells of your body and the donor cells</a:t>
            </a:r>
          </a:p>
          <a:p>
            <a:pPr>
              <a:spcBef>
                <a:spcPts val="1200"/>
              </a:spcBef>
            </a:pPr>
            <a:r>
              <a:rPr lang="en-US" sz="2800" dirty="0"/>
              <a:t>Severity ranges from mild to life-threatening</a:t>
            </a:r>
          </a:p>
          <a:p>
            <a:pPr>
              <a:spcBef>
                <a:spcPts val="1200"/>
              </a:spcBef>
            </a:pPr>
            <a:r>
              <a:rPr lang="en-US" sz="2800" dirty="0"/>
              <a:t>Two types:</a:t>
            </a:r>
          </a:p>
          <a:p>
            <a:pPr lvl="1">
              <a:spcBef>
                <a:spcPts val="1200"/>
              </a:spcBef>
            </a:pPr>
            <a:r>
              <a:rPr lang="en-US" dirty="0"/>
              <a:t>Acute: </a:t>
            </a:r>
          </a:p>
          <a:p>
            <a:pPr lvl="2">
              <a:spcBef>
                <a:spcPts val="1200"/>
              </a:spcBef>
            </a:pPr>
            <a:r>
              <a:rPr lang="en-US" dirty="0"/>
              <a:t>Develops in the first 100 days after transplant but can occur later</a:t>
            </a:r>
          </a:p>
          <a:p>
            <a:pPr lvl="2">
              <a:spcBef>
                <a:spcPts val="1200"/>
              </a:spcBef>
            </a:pPr>
            <a:r>
              <a:rPr lang="en-US" dirty="0"/>
              <a:t>usually involves skin rash, nausea/diarrhea or liver issues</a:t>
            </a:r>
          </a:p>
          <a:p>
            <a:pPr lvl="1">
              <a:spcBef>
                <a:spcPts val="1200"/>
              </a:spcBef>
            </a:pPr>
            <a:r>
              <a:rPr lang="en-US" dirty="0"/>
              <a:t>Chronic GVHD: </a:t>
            </a:r>
          </a:p>
          <a:p>
            <a:pPr lvl="2">
              <a:spcBef>
                <a:spcPts val="1200"/>
              </a:spcBef>
            </a:pPr>
            <a:r>
              <a:rPr lang="en-US" dirty="0"/>
              <a:t>Usually develops 3-6 months after transplant, but can appear earlier or later</a:t>
            </a:r>
          </a:p>
          <a:p>
            <a:pPr lvl="2">
              <a:spcBef>
                <a:spcPts val="1200"/>
              </a:spcBef>
            </a:pPr>
            <a:r>
              <a:rPr lang="en-US" dirty="0"/>
              <a:t> Can involve most organ systems like skin, eyes, lungs, joints etc</a:t>
            </a:r>
          </a:p>
          <a:p>
            <a:pPr lvl="2">
              <a:spcBef>
                <a:spcPts val="1200"/>
              </a:spcBef>
            </a:pPr>
            <a:r>
              <a:rPr lang="en-US" dirty="0"/>
              <a:t>Adversely impacts long term quality of life</a:t>
            </a:r>
          </a:p>
        </p:txBody>
      </p:sp>
    </p:spTree>
    <p:extLst>
      <p:ext uri="{BB962C8B-B14F-4D97-AF65-F5344CB8AC3E}">
        <p14:creationId xmlns:p14="http://schemas.microsoft.com/office/powerpoint/2010/main" val="203583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303968A-EA34-47AA-A337-6A0334E9AA56}"/>
              </a:ext>
            </a:extLst>
          </p:cNvPr>
          <p:cNvSpPr>
            <a:spLocks noGrp="1"/>
          </p:cNvSpPr>
          <p:nvPr>
            <p:ph type="title"/>
          </p:nvPr>
        </p:nvSpPr>
        <p:spPr>
          <a:xfrm>
            <a:off x="609600" y="0"/>
            <a:ext cx="10972800" cy="1143000"/>
          </a:xfrm>
        </p:spPr>
        <p:txBody>
          <a:bodyPr>
            <a:normAutofit/>
          </a:bodyPr>
          <a:lstStyle/>
          <a:p>
            <a:pPr eaLnBrk="1" hangingPunct="1"/>
            <a:r>
              <a:rPr lang="en-US" altLang="en-US" sz="3600" dirty="0"/>
              <a:t>Impact of late effects on morbidity</a:t>
            </a:r>
          </a:p>
        </p:txBody>
      </p:sp>
      <p:sp>
        <p:nvSpPr>
          <p:cNvPr id="27651" name="Content Placeholder 2">
            <a:extLst>
              <a:ext uri="{FF2B5EF4-FFF2-40B4-BE49-F238E27FC236}">
                <a16:creationId xmlns:a16="http://schemas.microsoft.com/office/drawing/2014/main" id="{E2EFB5B6-B769-4369-B644-98E386DD8980}"/>
              </a:ext>
            </a:extLst>
          </p:cNvPr>
          <p:cNvSpPr>
            <a:spLocks noGrp="1"/>
          </p:cNvSpPr>
          <p:nvPr>
            <p:ph idx="1"/>
          </p:nvPr>
        </p:nvSpPr>
        <p:spPr>
          <a:xfrm>
            <a:off x="797379" y="1733739"/>
            <a:ext cx="10785021" cy="4648200"/>
          </a:xfrm>
        </p:spPr>
        <p:txBody>
          <a:bodyPr/>
          <a:lstStyle/>
          <a:p>
            <a:pPr eaLnBrk="1" hangingPunct="1">
              <a:spcBef>
                <a:spcPts val="1800"/>
              </a:spcBef>
            </a:pPr>
            <a:r>
              <a:rPr lang="en-US" altLang="en-US" sz="2800" dirty="0"/>
              <a:t>Adverse impact of chronic GVHD on quality of life, health and functional status</a:t>
            </a:r>
          </a:p>
          <a:p>
            <a:pPr eaLnBrk="1" hangingPunct="1">
              <a:spcBef>
                <a:spcPts val="1800"/>
              </a:spcBef>
            </a:pPr>
            <a:r>
              <a:rPr lang="en-US" altLang="en-US" sz="2800" dirty="0"/>
              <a:t>Survivors with late effects/ chronic health conditions</a:t>
            </a:r>
          </a:p>
          <a:p>
            <a:pPr lvl="1" eaLnBrk="1" hangingPunct="1">
              <a:spcBef>
                <a:spcPts val="1800"/>
              </a:spcBef>
            </a:pPr>
            <a:r>
              <a:rPr lang="en-US" altLang="en-US" sz="2400" dirty="0"/>
              <a:t>lower physical functioning</a:t>
            </a:r>
          </a:p>
          <a:p>
            <a:pPr lvl="1" eaLnBrk="1" hangingPunct="1">
              <a:spcBef>
                <a:spcPts val="1800"/>
              </a:spcBef>
            </a:pPr>
            <a:r>
              <a:rPr lang="en-US" altLang="en-US" sz="2400" dirty="0"/>
              <a:t>lower likelihood of full-time work or study</a:t>
            </a:r>
          </a:p>
          <a:p>
            <a:pPr lvl="1" eaLnBrk="1" hangingPunct="1">
              <a:spcBef>
                <a:spcPts val="1800"/>
              </a:spcBef>
            </a:pPr>
            <a:r>
              <a:rPr lang="en-US" altLang="en-US" sz="2400" dirty="0"/>
              <a:t>higher likelihood of limitations in usual activity</a:t>
            </a:r>
          </a:p>
          <a:p>
            <a:pPr lvl="1" eaLnBrk="1" hangingPunct="1">
              <a:spcBef>
                <a:spcPts val="1800"/>
              </a:spcBef>
            </a:pPr>
            <a:r>
              <a:rPr lang="en-US" altLang="en-US" sz="2400" dirty="0"/>
              <a:t>higher incidence of distress</a:t>
            </a:r>
          </a:p>
        </p:txBody>
      </p:sp>
      <p:sp>
        <p:nvSpPr>
          <p:cNvPr id="27653" name="TextBox 4">
            <a:extLst>
              <a:ext uri="{FF2B5EF4-FFF2-40B4-BE49-F238E27FC236}">
                <a16:creationId xmlns:a16="http://schemas.microsoft.com/office/drawing/2014/main" id="{8D1EB74D-5DF9-400B-B8F6-888289455B90}"/>
              </a:ext>
            </a:extLst>
          </p:cNvPr>
          <p:cNvSpPr txBox="1">
            <a:spLocks noChangeArrowheads="1"/>
          </p:cNvSpPr>
          <p:nvPr/>
        </p:nvSpPr>
        <p:spPr bwMode="auto">
          <a:xfrm>
            <a:off x="6906986" y="6172201"/>
            <a:ext cx="322761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Pidala J. Blood 2011</a:t>
            </a:r>
          </a:p>
          <a:p>
            <a:pPr eaLnBrk="1" hangingPunct="1">
              <a:spcBef>
                <a:spcPct val="0"/>
              </a:spcBef>
              <a:buFontTx/>
              <a:buNone/>
            </a:pPr>
            <a:r>
              <a:rPr lang="en-US" altLang="en-US" sz="1200" dirty="0">
                <a:latin typeface="Arial" panose="020B0604020202020204" pitchFamily="34" charset="0"/>
              </a:rPr>
              <a:t>Khera N. JCO 2012</a:t>
            </a:r>
          </a:p>
          <a:p>
            <a:pPr eaLnBrk="1" hangingPunct="1">
              <a:spcBef>
                <a:spcPct val="0"/>
              </a:spcBef>
              <a:buFontTx/>
              <a:buNone/>
            </a:pPr>
            <a:r>
              <a:rPr lang="en-US" altLang="en-US" sz="1200" dirty="0">
                <a:latin typeface="Arial" panose="020B0604020202020204" pitchFamily="34" charset="0"/>
              </a:rPr>
              <a:t>Sun et al. Blood 2011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determines the success of transplants?</a:t>
            </a:r>
          </a:p>
        </p:txBody>
      </p:sp>
      <p:sp>
        <p:nvSpPr>
          <p:cNvPr id="3" name="Content Placeholder 2"/>
          <p:cNvSpPr>
            <a:spLocks noGrp="1"/>
          </p:cNvSpPr>
          <p:nvPr>
            <p:ph idx="1"/>
          </p:nvPr>
        </p:nvSpPr>
        <p:spPr>
          <a:xfrm>
            <a:off x="609600" y="1719943"/>
            <a:ext cx="10972800" cy="4648200"/>
          </a:xfrm>
        </p:spPr>
        <p:txBody>
          <a:bodyPr/>
          <a:lstStyle/>
          <a:p>
            <a:pPr>
              <a:spcBef>
                <a:spcPts val="1800"/>
              </a:spcBef>
            </a:pPr>
            <a:r>
              <a:rPr lang="en-US" sz="2800" dirty="0"/>
              <a:t>In general, transplants are most successful if: </a:t>
            </a:r>
          </a:p>
          <a:p>
            <a:pPr lvl="1">
              <a:spcBef>
                <a:spcPts val="1800"/>
              </a:spcBef>
            </a:pPr>
            <a:r>
              <a:rPr lang="en-US" sz="2400" dirty="0"/>
              <a:t>MDS is in remission at the time of transplant and has not transformed to leukemia</a:t>
            </a:r>
          </a:p>
          <a:p>
            <a:pPr lvl="1">
              <a:spcBef>
                <a:spcPts val="1800"/>
              </a:spcBef>
            </a:pPr>
            <a:r>
              <a:rPr lang="en-US" sz="2400" dirty="0"/>
              <a:t>Good organ function </a:t>
            </a:r>
          </a:p>
          <a:p>
            <a:pPr lvl="1">
              <a:spcBef>
                <a:spcPts val="1800"/>
              </a:spcBef>
            </a:pPr>
            <a:r>
              <a:rPr lang="en-US" sz="2400" dirty="0"/>
              <a:t>Optimum functional status</a:t>
            </a:r>
          </a:p>
          <a:p>
            <a:pPr lvl="1">
              <a:spcBef>
                <a:spcPts val="1800"/>
              </a:spcBef>
            </a:pPr>
            <a:r>
              <a:rPr lang="en-US" sz="2400" dirty="0"/>
              <a:t>No major uncontrolled infections</a:t>
            </a:r>
          </a:p>
          <a:p>
            <a:pPr lvl="1">
              <a:spcBef>
                <a:spcPts val="1800"/>
              </a:spcBef>
            </a:pPr>
            <a:r>
              <a:rPr lang="en-US" sz="2400" dirty="0"/>
              <a:t>Good psychosocial support</a:t>
            </a:r>
          </a:p>
          <a:p>
            <a:endParaRPr lang="en-US" dirty="0"/>
          </a:p>
        </p:txBody>
      </p:sp>
    </p:spTree>
    <p:extLst>
      <p:ext uri="{BB962C8B-B14F-4D97-AF65-F5344CB8AC3E}">
        <p14:creationId xmlns:p14="http://schemas.microsoft.com/office/powerpoint/2010/main" val="132003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7611"/>
            <a:ext cx="10972800" cy="759279"/>
          </a:xfrm>
        </p:spPr>
        <p:txBody>
          <a:bodyPr>
            <a:normAutofit fontScale="90000"/>
          </a:bodyPr>
          <a:lstStyle/>
          <a:p>
            <a:br>
              <a:rPr lang="en-US" dirty="0"/>
            </a:br>
            <a:r>
              <a:rPr lang="en-US" dirty="0"/>
              <a:t>How to prepare for transplant and improve chances of a successful outcome</a:t>
            </a:r>
            <a:br>
              <a:rPr lang="en-US" dirty="0"/>
            </a:br>
            <a:endParaRPr lang="en-US" dirty="0"/>
          </a:p>
        </p:txBody>
      </p:sp>
      <p:sp>
        <p:nvSpPr>
          <p:cNvPr id="3" name="Content Placeholder 2"/>
          <p:cNvSpPr>
            <a:spLocks noGrp="1"/>
          </p:cNvSpPr>
          <p:nvPr>
            <p:ph idx="1"/>
          </p:nvPr>
        </p:nvSpPr>
        <p:spPr>
          <a:xfrm>
            <a:off x="609600" y="1566638"/>
            <a:ext cx="10972800" cy="4648200"/>
          </a:xfrm>
        </p:spPr>
        <p:txBody>
          <a:bodyPr>
            <a:normAutofit/>
          </a:bodyPr>
          <a:lstStyle/>
          <a:p>
            <a:pPr>
              <a:spcBef>
                <a:spcPts val="1200"/>
              </a:spcBef>
            </a:pPr>
            <a:r>
              <a:rPr lang="en-US" sz="2800" dirty="0"/>
              <a:t>Get information about risks and benefits of transplant </a:t>
            </a:r>
          </a:p>
          <a:p>
            <a:pPr>
              <a:spcBef>
                <a:spcPts val="1200"/>
              </a:spcBef>
            </a:pPr>
            <a:r>
              <a:rPr lang="en-US" sz="2800" dirty="0"/>
              <a:t>Explore non-transplant options such as clinical trials</a:t>
            </a:r>
          </a:p>
          <a:p>
            <a:pPr>
              <a:spcBef>
                <a:spcPts val="1200"/>
              </a:spcBef>
            </a:pPr>
            <a:r>
              <a:rPr lang="en-US" sz="2800" dirty="0"/>
              <a:t>Select a transplant center</a:t>
            </a:r>
          </a:p>
          <a:p>
            <a:pPr lvl="1">
              <a:spcBef>
                <a:spcPts val="1200"/>
              </a:spcBef>
            </a:pPr>
            <a:r>
              <a:rPr lang="en-US" altLang="en-US" sz="2400" dirty="0"/>
              <a:t>Live within about an hour of transplant center for at least </a:t>
            </a:r>
            <a:r>
              <a:rPr lang="en-US" sz="2400" dirty="0"/>
              <a:t>100 days after allogeneic HCT</a:t>
            </a:r>
          </a:p>
          <a:p>
            <a:pPr>
              <a:spcBef>
                <a:spcPts val="1200"/>
              </a:spcBef>
            </a:pPr>
            <a:r>
              <a:rPr lang="en-US" sz="2800" dirty="0"/>
              <a:t>Continue to optimize your functional status and nutrition</a:t>
            </a:r>
          </a:p>
          <a:p>
            <a:pPr>
              <a:spcBef>
                <a:spcPts val="1200"/>
              </a:spcBef>
            </a:pPr>
            <a:r>
              <a:rPr lang="en-US" sz="2800" dirty="0"/>
              <a:t>Select/decide about caregiver plan</a:t>
            </a:r>
          </a:p>
          <a:p>
            <a:pPr>
              <a:spcBef>
                <a:spcPts val="1200"/>
              </a:spcBef>
            </a:pPr>
            <a:r>
              <a:rPr lang="en-US" sz="2800" dirty="0"/>
              <a:t>Plan your finances</a:t>
            </a:r>
            <a:endParaRPr lang="en-US" dirty="0"/>
          </a:p>
          <a:p>
            <a:pPr marL="0" indent="0">
              <a:buNone/>
            </a:pPr>
            <a:endParaRPr lang="en-US" dirty="0"/>
          </a:p>
        </p:txBody>
      </p:sp>
    </p:spTree>
    <p:extLst>
      <p:ext uri="{BB962C8B-B14F-4D97-AF65-F5344CB8AC3E}">
        <p14:creationId xmlns:p14="http://schemas.microsoft.com/office/powerpoint/2010/main" val="119690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fontScale="90000"/>
          </a:bodyPr>
          <a:lstStyle/>
          <a:p>
            <a:r>
              <a:rPr lang="en-US" sz="4000" dirty="0"/>
              <a:t>What can I do as a potential transplant caregiver?</a:t>
            </a:r>
          </a:p>
        </p:txBody>
      </p:sp>
      <p:sp>
        <p:nvSpPr>
          <p:cNvPr id="3" name="Content Placeholder 2"/>
          <p:cNvSpPr>
            <a:spLocks noGrp="1"/>
          </p:cNvSpPr>
          <p:nvPr>
            <p:ph idx="1"/>
          </p:nvPr>
        </p:nvSpPr>
        <p:spPr>
          <a:xfrm>
            <a:off x="609600" y="1600200"/>
            <a:ext cx="10972800" cy="4800600"/>
          </a:xfrm>
        </p:spPr>
        <p:txBody>
          <a:bodyPr>
            <a:normAutofit/>
          </a:bodyPr>
          <a:lstStyle/>
          <a:p>
            <a:pPr>
              <a:spcBef>
                <a:spcPts val="1800"/>
              </a:spcBef>
            </a:pPr>
            <a:r>
              <a:rPr lang="en-US" sz="2800" dirty="0"/>
              <a:t>3 main areas of support:</a:t>
            </a:r>
          </a:p>
          <a:p>
            <a:pPr lvl="1">
              <a:spcBef>
                <a:spcPts val="1800"/>
              </a:spcBef>
            </a:pPr>
            <a:r>
              <a:rPr lang="en-US" sz="2400" dirty="0"/>
              <a:t>Medical –gather information, talk to doctors and help care for the patient</a:t>
            </a:r>
          </a:p>
          <a:p>
            <a:pPr lvl="1">
              <a:spcBef>
                <a:spcPts val="1800"/>
              </a:spcBef>
            </a:pPr>
            <a:r>
              <a:rPr lang="en-US" sz="2400" dirty="0"/>
              <a:t>Financial –talk to the insurance company and help manage transplant costs and daily household finances</a:t>
            </a:r>
          </a:p>
          <a:p>
            <a:pPr lvl="1">
              <a:spcBef>
                <a:spcPts val="1800"/>
              </a:spcBef>
            </a:pPr>
            <a:r>
              <a:rPr lang="en-US" sz="2400" dirty="0"/>
              <a:t>Emotional and social –listen and support the patient</a:t>
            </a:r>
          </a:p>
          <a:p>
            <a:pPr>
              <a:spcBef>
                <a:spcPts val="1800"/>
              </a:spcBef>
            </a:pPr>
            <a:r>
              <a:rPr lang="en-US" sz="2800" dirty="0"/>
              <a:t>Taking care of yourself while caring for your loved one</a:t>
            </a:r>
          </a:p>
          <a:p>
            <a:pPr lvl="1">
              <a:spcBef>
                <a:spcPts val="1800"/>
              </a:spcBef>
            </a:pPr>
            <a:r>
              <a:rPr lang="en-US" sz="2400" dirty="0"/>
              <a:t>Many resources available for supporting caregivers</a:t>
            </a:r>
          </a:p>
          <a:p>
            <a:endParaRPr lang="en-US" dirty="0"/>
          </a:p>
        </p:txBody>
      </p:sp>
    </p:spTree>
    <p:extLst>
      <p:ext uri="{BB962C8B-B14F-4D97-AF65-F5344CB8AC3E}">
        <p14:creationId xmlns:p14="http://schemas.microsoft.com/office/powerpoint/2010/main" val="122110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1752-32BC-4918-BD91-D1DAC47F34D5}"/>
              </a:ext>
            </a:extLst>
          </p:cNvPr>
          <p:cNvSpPr>
            <a:spLocks noGrp="1"/>
          </p:cNvSpPr>
          <p:nvPr>
            <p:ph type="ctrTitle"/>
          </p:nvPr>
        </p:nvSpPr>
        <p:spPr>
          <a:xfrm>
            <a:off x="912792" y="833541"/>
            <a:ext cx="8546962" cy="2623885"/>
          </a:xfrm>
        </p:spPr>
        <p:txBody>
          <a:bodyPr anchor="ctr">
            <a:normAutofit/>
          </a:bodyPr>
          <a:lstStyle/>
          <a:p>
            <a:pPr algn="l"/>
            <a:r>
              <a:rPr lang="en-US" sz="4600" b="1" dirty="0">
                <a:solidFill>
                  <a:srgbClr val="FFFFFF"/>
                </a:solidFill>
              </a:rPr>
              <a:t>Transplantation for Myelodysplastic Syndromes:  Who, When and How? </a:t>
            </a:r>
            <a:endParaRPr lang="en-US" sz="4600" b="1" dirty="0">
              <a:solidFill>
                <a:schemeClr val="bg1"/>
              </a:solidFill>
            </a:endParaRPr>
          </a:p>
        </p:txBody>
      </p:sp>
      <p:sp>
        <p:nvSpPr>
          <p:cNvPr id="3" name="Subtitle 2">
            <a:extLst>
              <a:ext uri="{FF2B5EF4-FFF2-40B4-BE49-F238E27FC236}">
                <a16:creationId xmlns:a16="http://schemas.microsoft.com/office/drawing/2014/main" id="{3B653B9E-26D2-4172-BE6A-4360DF705676}"/>
              </a:ext>
            </a:extLst>
          </p:cNvPr>
          <p:cNvSpPr>
            <a:spLocks noGrp="1"/>
          </p:cNvSpPr>
          <p:nvPr>
            <p:ph type="subTitle" idx="1"/>
          </p:nvPr>
        </p:nvSpPr>
        <p:spPr>
          <a:xfrm>
            <a:off x="912792" y="4376057"/>
            <a:ext cx="10101316" cy="1422619"/>
          </a:xfrm>
        </p:spPr>
        <p:txBody>
          <a:bodyPr anchor="ctr">
            <a:noAutofit/>
          </a:bodyPr>
          <a:lstStyle/>
          <a:p>
            <a:pPr algn="l">
              <a:lnSpc>
                <a:spcPct val="100000"/>
              </a:lnSpc>
              <a:spcBef>
                <a:spcPts val="0"/>
              </a:spcBef>
            </a:pPr>
            <a:r>
              <a:rPr lang="en-US" b="1" dirty="0"/>
              <a:t>Nandita Khera MD MPH</a:t>
            </a:r>
          </a:p>
          <a:p>
            <a:pPr algn="l">
              <a:lnSpc>
                <a:spcPct val="100000"/>
              </a:lnSpc>
              <a:spcBef>
                <a:spcPts val="0"/>
              </a:spcBef>
            </a:pPr>
            <a:r>
              <a:rPr lang="en-US" sz="2000" b="1" dirty="0"/>
              <a:t>On behalf of the CIBMTR and as Co-chair, BMT CTN Task Force on Evidence into Practice</a:t>
            </a:r>
          </a:p>
          <a:p>
            <a:pPr algn="l">
              <a:lnSpc>
                <a:spcPct val="100000"/>
              </a:lnSpc>
              <a:spcBef>
                <a:spcPts val="0"/>
              </a:spcBef>
            </a:pPr>
            <a:r>
              <a:rPr lang="en-US" sz="2000" b="1" dirty="0"/>
              <a:t>Associate Professor, Mayo Clinic, Phoenix, AZ</a:t>
            </a:r>
          </a:p>
          <a:p>
            <a:pPr algn="l">
              <a:lnSpc>
                <a:spcPct val="100000"/>
              </a:lnSpc>
              <a:spcBef>
                <a:spcPts val="0"/>
              </a:spcBef>
            </a:pPr>
            <a:endParaRPr lang="en-US" sz="800" b="1" dirty="0">
              <a:solidFill>
                <a:srgbClr val="7030A0"/>
              </a:solidFill>
            </a:endParaRPr>
          </a:p>
        </p:txBody>
      </p:sp>
      <p:sp>
        <p:nvSpPr>
          <p:cNvPr id="4" name="Slide Number Placeholder 3">
            <a:extLst>
              <a:ext uri="{FF2B5EF4-FFF2-40B4-BE49-F238E27FC236}">
                <a16:creationId xmlns:a16="http://schemas.microsoft.com/office/drawing/2014/main" id="{A24F49ED-9247-495C-A6B8-332DB0BB1FC2}"/>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E3919-3C87-4B94-9B15-6163F31636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Graphic 6" descr="IV">
            <a:extLst>
              <a:ext uri="{FF2B5EF4-FFF2-40B4-BE49-F238E27FC236}">
                <a16:creationId xmlns:a16="http://schemas.microsoft.com/office/drawing/2014/main" id="{0A9ADE70-9799-487F-8A96-63BF9F5E7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367120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F2C590-EA9B-4A10-A565-4CF20A1E76AE}"/>
              </a:ext>
            </a:extLst>
          </p:cNvPr>
          <p:cNvSpPr>
            <a:spLocks noGrp="1"/>
          </p:cNvSpPr>
          <p:nvPr>
            <p:ph sz="half" idx="1"/>
          </p:nvPr>
        </p:nvSpPr>
        <p:spPr>
          <a:xfrm>
            <a:off x="609601" y="1506129"/>
            <a:ext cx="5384800" cy="4648201"/>
          </a:xfrm>
        </p:spPr>
        <p:txBody>
          <a:bodyPr>
            <a:normAutofit/>
          </a:bodyPr>
          <a:lstStyle/>
          <a:p>
            <a:r>
              <a:rPr lang="en-US" dirty="0"/>
              <a:t>Patient perceived</a:t>
            </a:r>
          </a:p>
          <a:p>
            <a:pPr lvl="1"/>
            <a:r>
              <a:rPr lang="en-US" dirty="0"/>
              <a:t>Perceptions about high risks of transplantation</a:t>
            </a:r>
          </a:p>
          <a:p>
            <a:pPr lvl="1"/>
            <a:r>
              <a:rPr lang="en-US" dirty="0"/>
              <a:t>Social barriers</a:t>
            </a:r>
          </a:p>
          <a:p>
            <a:pPr lvl="1"/>
            <a:r>
              <a:rPr lang="en-US" dirty="0"/>
              <a:t>Need for transportation and lodging benefits</a:t>
            </a:r>
          </a:p>
          <a:p>
            <a:pPr lvl="1"/>
            <a:r>
              <a:rPr lang="en-US" dirty="0"/>
              <a:t>Lack of caregiver</a:t>
            </a:r>
          </a:p>
          <a:p>
            <a:pPr lvl="1"/>
            <a:r>
              <a:rPr lang="en-US" dirty="0"/>
              <a:t>Lack of insurance/ undocumented patients</a:t>
            </a:r>
          </a:p>
          <a:p>
            <a:pPr lvl="1"/>
            <a:r>
              <a:rPr lang="en-US" dirty="0"/>
              <a:t>Lack of optimal donors</a:t>
            </a:r>
          </a:p>
          <a:p>
            <a:endParaRPr lang="en-US" dirty="0"/>
          </a:p>
        </p:txBody>
      </p:sp>
      <p:sp>
        <p:nvSpPr>
          <p:cNvPr id="7" name="Content Placeholder 6">
            <a:extLst>
              <a:ext uri="{FF2B5EF4-FFF2-40B4-BE49-F238E27FC236}">
                <a16:creationId xmlns:a16="http://schemas.microsoft.com/office/drawing/2014/main" id="{118F6C41-6786-40D7-A373-C570CEAFD24F}"/>
              </a:ext>
            </a:extLst>
          </p:cNvPr>
          <p:cNvSpPr>
            <a:spLocks noGrp="1"/>
          </p:cNvSpPr>
          <p:nvPr>
            <p:ph sz="half" idx="2"/>
          </p:nvPr>
        </p:nvSpPr>
        <p:spPr>
          <a:xfrm>
            <a:off x="6197601" y="1506128"/>
            <a:ext cx="5384798" cy="4648201"/>
          </a:xfrm>
        </p:spPr>
        <p:txBody>
          <a:bodyPr>
            <a:normAutofit/>
          </a:bodyPr>
          <a:lstStyle/>
          <a:p>
            <a:r>
              <a:rPr lang="en-US" dirty="0"/>
              <a:t>Provider perceived</a:t>
            </a:r>
          </a:p>
          <a:p>
            <a:pPr lvl="1"/>
            <a:r>
              <a:rPr lang="en-US" dirty="0"/>
              <a:t>Lack of awareness of the process of transplant among community hematologists/ oncologists</a:t>
            </a:r>
          </a:p>
          <a:p>
            <a:pPr lvl="1"/>
            <a:r>
              <a:rPr lang="en-US" dirty="0"/>
              <a:t>Potential revenue loss </a:t>
            </a:r>
          </a:p>
          <a:p>
            <a:pPr lvl="1"/>
            <a:r>
              <a:rPr lang="en-US" dirty="0"/>
              <a:t>Lack of care coordination</a:t>
            </a:r>
          </a:p>
          <a:p>
            <a:pPr lvl="1"/>
            <a:r>
              <a:rPr lang="en-US" dirty="0"/>
              <a:t>Financial barriers to HCT/need for in-network insurance</a:t>
            </a:r>
          </a:p>
          <a:p>
            <a:pPr lvl="1"/>
            <a:r>
              <a:rPr lang="en-US" dirty="0"/>
              <a:t>Lack of clarity on post-transplant care</a:t>
            </a:r>
          </a:p>
          <a:p>
            <a:endParaRPr lang="en-US" dirty="0"/>
          </a:p>
        </p:txBody>
      </p:sp>
      <p:sp>
        <p:nvSpPr>
          <p:cNvPr id="4" name="Footer Placeholder 3">
            <a:extLst>
              <a:ext uri="{FF2B5EF4-FFF2-40B4-BE49-F238E27FC236}">
                <a16:creationId xmlns:a16="http://schemas.microsoft.com/office/drawing/2014/main" id="{B701DB28-D50A-4BB9-B119-3F2AD32F86F5}"/>
              </a:ext>
            </a:extLst>
          </p:cNvPr>
          <p:cNvSpPr>
            <a:spLocks noGrp="1"/>
          </p:cNvSpPr>
          <p:nvPr>
            <p:ph type="ftr" sz="quarter" idx="11"/>
          </p:nvPr>
        </p:nvSpPr>
        <p:spPr/>
        <p:txBody>
          <a:bodyPr/>
          <a:lstStyle/>
          <a:p>
            <a:endParaRPr lang="en-US" dirty="0">
              <a:solidFill>
                <a:srgbClr val="555557"/>
              </a:solidFill>
            </a:endParaRPr>
          </a:p>
        </p:txBody>
      </p:sp>
      <p:sp>
        <p:nvSpPr>
          <p:cNvPr id="5" name="Slide Number Placeholder 4">
            <a:extLst>
              <a:ext uri="{FF2B5EF4-FFF2-40B4-BE49-F238E27FC236}">
                <a16:creationId xmlns:a16="http://schemas.microsoft.com/office/drawing/2014/main" id="{061FEE8A-5E87-455A-8701-B9DEC4EBF7EC}"/>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30</a:t>
            </a:fld>
            <a:endParaRPr lang="en-US">
              <a:solidFill>
                <a:srgbClr val="555557">
                  <a:tint val="75000"/>
                </a:srgbClr>
              </a:solidFill>
            </a:endParaRPr>
          </a:p>
        </p:txBody>
      </p:sp>
      <p:sp>
        <p:nvSpPr>
          <p:cNvPr id="2" name="Title 1">
            <a:extLst>
              <a:ext uri="{FF2B5EF4-FFF2-40B4-BE49-F238E27FC236}">
                <a16:creationId xmlns:a16="http://schemas.microsoft.com/office/drawing/2014/main" id="{CABA6360-043E-44AC-BA4C-98D0B54A090F}"/>
              </a:ext>
            </a:extLst>
          </p:cNvPr>
          <p:cNvSpPr>
            <a:spLocks noGrp="1"/>
          </p:cNvSpPr>
          <p:nvPr>
            <p:ph type="title"/>
          </p:nvPr>
        </p:nvSpPr>
        <p:spPr>
          <a:xfrm>
            <a:off x="609601" y="-120650"/>
            <a:ext cx="10972800" cy="1143000"/>
          </a:xfrm>
        </p:spPr>
        <p:txBody>
          <a:bodyPr>
            <a:normAutofit fontScale="90000"/>
          </a:bodyPr>
          <a:lstStyle/>
          <a:p>
            <a:r>
              <a:rPr lang="en-US" dirty="0"/>
              <a:t>Potential challenges for transplant as treatment plan </a:t>
            </a:r>
          </a:p>
        </p:txBody>
      </p:sp>
    </p:spTree>
    <p:extLst>
      <p:ext uri="{BB962C8B-B14F-4D97-AF65-F5344CB8AC3E}">
        <p14:creationId xmlns:p14="http://schemas.microsoft.com/office/powerpoint/2010/main" val="120569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DB0F-2CFA-410E-A909-2E5EC90954CB}"/>
              </a:ext>
            </a:extLst>
          </p:cNvPr>
          <p:cNvSpPr>
            <a:spLocks noGrp="1"/>
          </p:cNvSpPr>
          <p:nvPr>
            <p:ph type="title"/>
          </p:nvPr>
        </p:nvSpPr>
        <p:spPr>
          <a:xfrm>
            <a:off x="609600" y="0"/>
            <a:ext cx="10972800" cy="1143000"/>
          </a:xfrm>
        </p:spPr>
        <p:txBody>
          <a:bodyPr>
            <a:normAutofit fontScale="90000"/>
          </a:bodyPr>
          <a:lstStyle/>
          <a:p>
            <a:r>
              <a:rPr lang="en-US" dirty="0"/>
              <a:t>What can we do as hematology/ oncology providers?</a:t>
            </a:r>
          </a:p>
        </p:txBody>
      </p:sp>
      <p:sp>
        <p:nvSpPr>
          <p:cNvPr id="3" name="Content Placeholder 2">
            <a:extLst>
              <a:ext uri="{FF2B5EF4-FFF2-40B4-BE49-F238E27FC236}">
                <a16:creationId xmlns:a16="http://schemas.microsoft.com/office/drawing/2014/main" id="{FB201966-08C4-4539-88C8-A890D346C265}"/>
              </a:ext>
            </a:extLst>
          </p:cNvPr>
          <p:cNvSpPr>
            <a:spLocks noGrp="1"/>
          </p:cNvSpPr>
          <p:nvPr>
            <p:ph idx="1"/>
          </p:nvPr>
        </p:nvSpPr>
        <p:spPr>
          <a:xfrm>
            <a:off x="609600" y="1635723"/>
            <a:ext cx="10972800" cy="4648200"/>
          </a:xfrm>
        </p:spPr>
        <p:txBody>
          <a:bodyPr>
            <a:normAutofit/>
          </a:bodyPr>
          <a:lstStyle/>
          <a:p>
            <a:pPr>
              <a:spcBef>
                <a:spcPts val="1200"/>
              </a:spcBef>
            </a:pPr>
            <a:r>
              <a:rPr lang="en-US" sz="2800" dirty="0"/>
              <a:t>Educate patients about all treatment options</a:t>
            </a:r>
          </a:p>
          <a:p>
            <a:pPr>
              <a:spcBef>
                <a:spcPts val="1200"/>
              </a:spcBef>
            </a:pPr>
            <a:r>
              <a:rPr lang="en-US" sz="2800" dirty="0"/>
              <a:t>Improve access to allogeneic transplant for all eligible patients</a:t>
            </a:r>
          </a:p>
          <a:p>
            <a:pPr>
              <a:spcBef>
                <a:spcPts val="1200"/>
              </a:spcBef>
            </a:pPr>
            <a:r>
              <a:rPr lang="en-US" sz="2800" dirty="0"/>
              <a:t>Partner with referring oncologists to ensure early referral of all newly diagnosed patients for transplant consultation</a:t>
            </a:r>
          </a:p>
          <a:p>
            <a:pPr>
              <a:spcBef>
                <a:spcPts val="1200"/>
              </a:spcBef>
            </a:pPr>
            <a:r>
              <a:rPr lang="en-US" sz="2800" dirty="0"/>
              <a:t>Develop strategies to help with prehabilitation and social support for our older patients with MDS</a:t>
            </a:r>
          </a:p>
          <a:p>
            <a:pPr>
              <a:spcBef>
                <a:spcPts val="1200"/>
              </a:spcBef>
            </a:pPr>
            <a:r>
              <a:rPr lang="en-US" sz="2800" dirty="0"/>
              <a:t>Improve both non transplant and transplant treatment approaches to get best clinical outcomes</a:t>
            </a:r>
          </a:p>
          <a:p>
            <a:endParaRPr lang="en-US" dirty="0"/>
          </a:p>
        </p:txBody>
      </p:sp>
      <p:sp>
        <p:nvSpPr>
          <p:cNvPr id="5" name="Slide Number Placeholder 4">
            <a:extLst>
              <a:ext uri="{FF2B5EF4-FFF2-40B4-BE49-F238E27FC236}">
                <a16:creationId xmlns:a16="http://schemas.microsoft.com/office/drawing/2014/main" id="{CBCC7325-54AC-49D4-8E2D-EADFD6E10D41}"/>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31</a:t>
            </a:fld>
            <a:endParaRPr lang="en-US">
              <a:solidFill>
                <a:srgbClr val="555557">
                  <a:tint val="75000"/>
                </a:srgbClr>
              </a:solidFill>
            </a:endParaRPr>
          </a:p>
        </p:txBody>
      </p:sp>
    </p:spTree>
    <p:extLst>
      <p:ext uri="{BB962C8B-B14F-4D97-AF65-F5344CB8AC3E}">
        <p14:creationId xmlns:p14="http://schemas.microsoft.com/office/powerpoint/2010/main" val="46405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6B79-5244-4149-8D39-A6A93ADF8740}"/>
              </a:ext>
            </a:extLst>
          </p:cNvPr>
          <p:cNvSpPr>
            <a:spLocks noGrp="1"/>
          </p:cNvSpPr>
          <p:nvPr>
            <p:ph type="title"/>
          </p:nvPr>
        </p:nvSpPr>
        <p:spPr>
          <a:xfrm>
            <a:off x="609600" y="152400"/>
            <a:ext cx="10972800" cy="1058779"/>
          </a:xfrm>
        </p:spPr>
        <p:txBody>
          <a:bodyPr>
            <a:normAutofit/>
          </a:bodyPr>
          <a:lstStyle/>
          <a:p>
            <a:r>
              <a:rPr lang="en-US" sz="3600" dirty="0"/>
              <a:t>To conclude: Allogeneic HCT for MDS</a:t>
            </a:r>
          </a:p>
        </p:txBody>
      </p:sp>
      <p:sp>
        <p:nvSpPr>
          <p:cNvPr id="3" name="Content Placeholder 2">
            <a:extLst>
              <a:ext uri="{FF2B5EF4-FFF2-40B4-BE49-F238E27FC236}">
                <a16:creationId xmlns:a16="http://schemas.microsoft.com/office/drawing/2014/main" id="{714CB6FB-33BB-40E7-BE02-319A50695C5F}"/>
              </a:ext>
            </a:extLst>
          </p:cNvPr>
          <p:cNvSpPr>
            <a:spLocks noGrp="1"/>
          </p:cNvSpPr>
          <p:nvPr>
            <p:ph idx="1"/>
          </p:nvPr>
        </p:nvSpPr>
        <p:spPr>
          <a:xfrm>
            <a:off x="517547" y="1459665"/>
            <a:ext cx="11582400" cy="4648200"/>
          </a:xfrm>
        </p:spPr>
        <p:txBody>
          <a:bodyPr>
            <a:normAutofit/>
          </a:bodyPr>
          <a:lstStyle/>
          <a:p>
            <a:pPr>
              <a:spcBef>
                <a:spcPts val="1200"/>
              </a:spcBef>
            </a:pPr>
            <a:r>
              <a:rPr lang="en-US" sz="2800" dirty="0"/>
              <a:t>Who </a:t>
            </a:r>
          </a:p>
          <a:p>
            <a:pPr lvl="1">
              <a:spcBef>
                <a:spcPts val="1200"/>
              </a:spcBef>
            </a:pPr>
            <a:r>
              <a:rPr lang="en-US" sz="2400" dirty="0"/>
              <a:t>Patients with high risk MDS who are medically eligible</a:t>
            </a:r>
          </a:p>
          <a:p>
            <a:pPr>
              <a:spcBef>
                <a:spcPts val="1200"/>
              </a:spcBef>
            </a:pPr>
            <a:r>
              <a:rPr lang="en-US" sz="2800" dirty="0"/>
              <a:t>When</a:t>
            </a:r>
          </a:p>
          <a:p>
            <a:pPr lvl="1">
              <a:spcBef>
                <a:spcPts val="1200"/>
              </a:spcBef>
            </a:pPr>
            <a:r>
              <a:rPr lang="en-US" sz="2400" dirty="0"/>
              <a:t>Referral to transplant center as early as possible in the disease course</a:t>
            </a:r>
          </a:p>
          <a:p>
            <a:pPr lvl="1">
              <a:spcBef>
                <a:spcPts val="1200"/>
              </a:spcBef>
            </a:pPr>
            <a:r>
              <a:rPr lang="en-US" sz="2400" dirty="0"/>
              <a:t>Consider transplant when disease under best possible control and otherwise ‘fit’ as determined by transplant team</a:t>
            </a:r>
          </a:p>
          <a:p>
            <a:pPr>
              <a:spcBef>
                <a:spcPts val="1200"/>
              </a:spcBef>
            </a:pPr>
            <a:r>
              <a:rPr lang="en-US" sz="2800" dirty="0"/>
              <a:t>How</a:t>
            </a:r>
          </a:p>
          <a:p>
            <a:pPr lvl="1">
              <a:spcBef>
                <a:spcPts val="1200"/>
              </a:spcBef>
            </a:pPr>
            <a:r>
              <a:rPr lang="en-US" sz="2400" dirty="0"/>
              <a:t>Complicated multi step process involving multiple stakeholders with need for a prolonged followup</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87001C26-8431-4985-A183-285265B5FBD3}"/>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32</a:t>
            </a:fld>
            <a:endParaRPr lang="en-US">
              <a:solidFill>
                <a:srgbClr val="555557">
                  <a:tint val="75000"/>
                </a:srgbClr>
              </a:solidFill>
            </a:endParaRPr>
          </a:p>
        </p:txBody>
      </p:sp>
    </p:spTree>
    <p:extLst>
      <p:ext uri="{BB962C8B-B14F-4D97-AF65-F5344CB8AC3E}">
        <p14:creationId xmlns:p14="http://schemas.microsoft.com/office/powerpoint/2010/main" val="1473654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E1E5-736E-48B5-A5C2-3C6233450ACC}"/>
              </a:ext>
            </a:extLst>
          </p:cNvPr>
          <p:cNvSpPr>
            <a:spLocks noGrp="1"/>
          </p:cNvSpPr>
          <p:nvPr>
            <p:ph type="title"/>
          </p:nvPr>
        </p:nvSpPr>
        <p:spPr/>
        <p:txBody>
          <a:bodyPr>
            <a:normAutofit/>
          </a:bodyPr>
          <a:lstStyle/>
          <a:p>
            <a:r>
              <a:rPr lang="en-US" sz="3600" dirty="0"/>
              <a:t>Acknowledgements</a:t>
            </a:r>
          </a:p>
        </p:txBody>
      </p:sp>
      <p:sp>
        <p:nvSpPr>
          <p:cNvPr id="3" name="Content Placeholder 2">
            <a:extLst>
              <a:ext uri="{FF2B5EF4-FFF2-40B4-BE49-F238E27FC236}">
                <a16:creationId xmlns:a16="http://schemas.microsoft.com/office/drawing/2014/main" id="{371E5776-A455-49AC-9870-A40F05742326}"/>
              </a:ext>
            </a:extLst>
          </p:cNvPr>
          <p:cNvSpPr>
            <a:spLocks noGrp="1"/>
          </p:cNvSpPr>
          <p:nvPr>
            <p:ph idx="1"/>
          </p:nvPr>
        </p:nvSpPr>
        <p:spPr>
          <a:xfrm>
            <a:off x="609600" y="1890713"/>
            <a:ext cx="10101943" cy="4648200"/>
          </a:xfrm>
        </p:spPr>
        <p:txBody>
          <a:bodyPr/>
          <a:lstStyle/>
          <a:p>
            <a:pPr>
              <a:spcBef>
                <a:spcPts val="1800"/>
              </a:spcBef>
            </a:pPr>
            <a:r>
              <a:rPr lang="en-US" sz="2800" dirty="0"/>
              <a:t>NMDP/Be The Match</a:t>
            </a:r>
          </a:p>
          <a:p>
            <a:pPr>
              <a:spcBef>
                <a:spcPts val="1800"/>
              </a:spcBef>
            </a:pPr>
            <a:r>
              <a:rPr lang="en-US" sz="2800" dirty="0"/>
              <a:t>CIBMTR and BMT CTN leadership </a:t>
            </a:r>
          </a:p>
          <a:p>
            <a:pPr>
              <a:spcBef>
                <a:spcPts val="1800"/>
              </a:spcBef>
            </a:pPr>
            <a:r>
              <a:rPr lang="en-US" sz="2800" dirty="0"/>
              <a:t>BMT CTN Evidence into Practice Task Force (especially Dr Linda Burns: my co-chair)</a:t>
            </a:r>
          </a:p>
          <a:p>
            <a:endParaRPr lang="en-US" dirty="0"/>
          </a:p>
        </p:txBody>
      </p:sp>
      <p:sp>
        <p:nvSpPr>
          <p:cNvPr id="5" name="Slide Number Placeholder 4">
            <a:extLst>
              <a:ext uri="{FF2B5EF4-FFF2-40B4-BE49-F238E27FC236}">
                <a16:creationId xmlns:a16="http://schemas.microsoft.com/office/drawing/2014/main" id="{E84F43B4-BADF-428F-83CD-B2418787105F}"/>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33</a:t>
            </a:fld>
            <a:endParaRPr lang="en-US">
              <a:solidFill>
                <a:srgbClr val="555557">
                  <a:tint val="75000"/>
                </a:srgbClr>
              </a:solidFill>
            </a:endParaRPr>
          </a:p>
        </p:txBody>
      </p:sp>
    </p:spTree>
    <p:extLst>
      <p:ext uri="{BB962C8B-B14F-4D97-AF65-F5344CB8AC3E}">
        <p14:creationId xmlns:p14="http://schemas.microsoft.com/office/powerpoint/2010/main" val="2577668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309" y="178950"/>
            <a:ext cx="2188593" cy="723031"/>
          </a:xfrm>
          <a:prstGeom prst="rect">
            <a:avLst/>
          </a:prstGeom>
        </p:spPr>
      </p:pic>
      <p:cxnSp>
        <p:nvCxnSpPr>
          <p:cNvPr id="3" name="Straight Connector 2"/>
          <p:cNvCxnSpPr>
            <a:cxnSpLocks/>
          </p:cNvCxnSpPr>
          <p:nvPr/>
        </p:nvCxnSpPr>
        <p:spPr>
          <a:xfrm>
            <a:off x="0" y="1414102"/>
            <a:ext cx="12192000" cy="0"/>
          </a:xfrm>
          <a:prstGeom prst="line">
            <a:avLst/>
          </a:prstGeom>
          <a:ln w="698500">
            <a:solidFill>
              <a:srgbClr val="3F0077"/>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562100" y="2438400"/>
            <a:ext cx="6159522" cy="163727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8000" dirty="0">
                <a:solidFill>
                  <a:prstClr val="black"/>
                </a:solidFill>
                <a:latin typeface="Arial" charset="0"/>
                <a:ea typeface="Arial" charset="0"/>
                <a:cs typeface="Arial" charset="0"/>
              </a:rPr>
              <a:t> </a:t>
            </a:r>
            <a:r>
              <a:rPr lang="en-US" sz="7500" dirty="0">
                <a:solidFill>
                  <a:srgbClr val="7030A0"/>
                </a:solidFill>
                <a:latin typeface="Arial" panose="020B0604020202020204" pitchFamily="34" charset="0"/>
                <a:ea typeface="Apple Symbols" panose="02000000000000000000" pitchFamily="2" charset="-79"/>
                <a:cs typeface="Arial" panose="020B0604020202020204" pitchFamily="34" charset="0"/>
              </a:rPr>
              <a:t>Questions?</a:t>
            </a:r>
          </a:p>
        </p:txBody>
      </p:sp>
      <p:sp>
        <p:nvSpPr>
          <p:cNvPr id="5" name="Subtitle 2"/>
          <p:cNvSpPr txBox="1">
            <a:spLocks/>
          </p:cNvSpPr>
          <p:nvPr/>
        </p:nvSpPr>
        <p:spPr>
          <a:xfrm>
            <a:off x="1217455" y="4804061"/>
            <a:ext cx="6402547" cy="12275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39694">
              <a:spcBef>
                <a:spcPts val="918"/>
              </a:spcBef>
              <a:buNone/>
              <a:defRPr/>
            </a:pPr>
            <a:r>
              <a:rPr lang="en-US">
                <a:solidFill>
                  <a:srgbClr val="3F0077"/>
                </a:solidFill>
                <a:latin typeface="Arial"/>
                <a:cs typeface="Arial"/>
              </a:rPr>
              <a:t> </a:t>
            </a:r>
          </a:p>
        </p:txBody>
      </p:sp>
      <p:cxnSp>
        <p:nvCxnSpPr>
          <p:cNvPr id="7" name="Straight Connector 6"/>
          <p:cNvCxnSpPr>
            <a:cxnSpLocks/>
          </p:cNvCxnSpPr>
          <p:nvPr/>
        </p:nvCxnSpPr>
        <p:spPr>
          <a:xfrm>
            <a:off x="0" y="6092125"/>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0" y="6211669"/>
            <a:ext cx="12192000" cy="646331"/>
          </a:xfrm>
          <a:prstGeom prst="rect">
            <a:avLst/>
          </a:prstGeom>
        </p:spPr>
        <p:txBody>
          <a:bodyPr wrap="square" lIns="91440" tIns="45720" rIns="91440" bIns="45720" anchor="t">
            <a:spAutoFit/>
          </a:bodyPr>
          <a:lstStyle/>
          <a:p>
            <a:pPr algn="ctr" defTabSz="419847">
              <a:defRPr/>
            </a:pPr>
            <a:r>
              <a:rPr lang="en-US" sz="4900" baseline="30000" dirty="0">
                <a:solidFill>
                  <a:prstClr val="black"/>
                </a:solidFill>
                <a:latin typeface="Proxima Nova"/>
                <a:ea typeface="ＭＳ Ｐゴシック"/>
              </a:rPr>
              <a:t> </a:t>
            </a:r>
            <a:r>
              <a:rPr lang="en-US" sz="3600" baseline="30000" dirty="0" err="1">
                <a:solidFill>
                  <a:srgbClr val="7030A0"/>
                </a:solidFill>
                <a:latin typeface="Arial"/>
                <a:ea typeface="ＭＳ Ｐゴシック"/>
                <a:cs typeface="Arial"/>
              </a:rPr>
              <a:t>bmtinfonet.org</a:t>
            </a:r>
            <a:r>
              <a:rPr lang="en-US" sz="3600" baseline="30000" dirty="0">
                <a:solidFill>
                  <a:srgbClr val="7030A0"/>
                </a:solidFill>
                <a:latin typeface="Arial"/>
                <a:ea typeface="ＭＳ Ｐゴシック"/>
                <a:cs typeface="Arial"/>
              </a:rPr>
              <a:t>  ✦ </a:t>
            </a:r>
            <a:r>
              <a:rPr lang="en-US" sz="3600" baseline="30000" dirty="0" err="1">
                <a:solidFill>
                  <a:srgbClr val="7030A0"/>
                </a:solidFill>
                <a:latin typeface="Arial"/>
                <a:ea typeface="ＭＳ Ｐゴシック"/>
                <a:cs typeface="Arial"/>
              </a:rPr>
              <a:t>help@bmtinfonet.org</a:t>
            </a:r>
            <a:r>
              <a:rPr lang="en-US" sz="3600" baseline="30000" dirty="0">
                <a:solidFill>
                  <a:srgbClr val="7030A0"/>
                </a:solidFill>
                <a:latin typeface="Arial"/>
                <a:ea typeface="ＭＳ Ｐゴシック"/>
                <a:cs typeface="Arial"/>
              </a:rPr>
              <a:t> ✦ 847-433-3313</a:t>
            </a:r>
            <a:endParaRPr lang="en-US" dirty="0">
              <a:solidFill>
                <a:srgbClr val="7030A0"/>
              </a:solidFill>
              <a:latin typeface="Calibri" panose="020F0502020204030204"/>
            </a:endParaRPr>
          </a:p>
        </p:txBody>
      </p:sp>
      <p:sp>
        <p:nvSpPr>
          <p:cNvPr id="16" name="TextBox 15"/>
          <p:cNvSpPr txBox="1"/>
          <p:nvPr/>
        </p:nvSpPr>
        <p:spPr>
          <a:xfrm>
            <a:off x="7133171" y="6524789"/>
            <a:ext cx="184731" cy="427425"/>
          </a:xfrm>
          <a:prstGeom prst="rect">
            <a:avLst/>
          </a:prstGeom>
          <a:noFill/>
        </p:spPr>
        <p:txBody>
          <a:bodyPr wrap="none" rtlCol="0">
            <a:spAutoFit/>
          </a:bodyPr>
          <a:lstStyle/>
          <a:p>
            <a:pPr defTabSz="419847">
              <a:defRPr/>
            </a:pPr>
            <a:endParaRPr lang="en-US" sz="3266" baseline="30000">
              <a:solidFill>
                <a:prstClr val="black"/>
              </a:solidFill>
              <a:latin typeface="Arial" panose="020B0604020202020204" pitchFamily="34" charset="0"/>
              <a:ea typeface="ＭＳ Ｐゴシック" panose="020B0600070205080204" pitchFamily="34" charset="-128"/>
            </a:endParaRPr>
          </a:p>
        </p:txBody>
      </p:sp>
      <p:grpSp>
        <p:nvGrpSpPr>
          <p:cNvPr id="10" name="Group 9">
            <a:extLst>
              <a:ext uri="{FF2B5EF4-FFF2-40B4-BE49-F238E27FC236}">
                <a16:creationId xmlns:a16="http://schemas.microsoft.com/office/drawing/2014/main" id="{9F0839C3-3D2B-3A45-8AFB-6219F32D9F7B}"/>
              </a:ext>
            </a:extLst>
          </p:cNvPr>
          <p:cNvGrpSpPr/>
          <p:nvPr/>
        </p:nvGrpSpPr>
        <p:grpSpPr>
          <a:xfrm>
            <a:off x="1669142" y="8106382"/>
            <a:ext cx="3337088" cy="1475471"/>
            <a:chOff x="8071104" y="4437888"/>
            <a:chExt cx="2859024" cy="1176528"/>
          </a:xfrm>
        </p:grpSpPr>
        <p:sp>
          <p:nvSpPr>
            <p:cNvPr id="9" name="Rectangle 8">
              <a:extLst>
                <a:ext uri="{FF2B5EF4-FFF2-40B4-BE49-F238E27FC236}">
                  <a16:creationId xmlns:a16="http://schemas.microsoft.com/office/drawing/2014/main" id="{E54A8EAA-10C5-2447-9FE6-D2FC6150DE1C}"/>
                </a:ext>
              </a:extLst>
            </p:cNvPr>
            <p:cNvSpPr/>
            <p:nvPr/>
          </p:nvSpPr>
          <p:spPr>
            <a:xfrm>
              <a:off x="8071104" y="4437888"/>
              <a:ext cx="999744"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CDDD5E2F-8819-8749-81EE-9BF7919E69CC}"/>
                </a:ext>
              </a:extLst>
            </p:cNvPr>
            <p:cNvSpPr/>
            <p:nvPr/>
          </p:nvSpPr>
          <p:spPr>
            <a:xfrm>
              <a:off x="9930384" y="4517136"/>
              <a:ext cx="999744" cy="109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8" name="TextBox 7">
            <a:extLst>
              <a:ext uri="{FF2B5EF4-FFF2-40B4-BE49-F238E27FC236}">
                <a16:creationId xmlns:a16="http://schemas.microsoft.com/office/drawing/2014/main" id="{7D724BC8-A138-4B71-BF53-D6D4C0C18A62}"/>
              </a:ext>
            </a:extLst>
          </p:cNvPr>
          <p:cNvSpPr txBox="1"/>
          <p:nvPr/>
        </p:nvSpPr>
        <p:spPr>
          <a:xfrm>
            <a:off x="3242133" y="5718311"/>
            <a:ext cx="6132946" cy="369332"/>
          </a:xfrm>
          <a:prstGeom prst="rect">
            <a:avLst/>
          </a:prstGeom>
          <a:noFill/>
        </p:spPr>
        <p:txBody>
          <a:bodyPr wrap="square" lIns="91440" tIns="45720" rIns="91440" bIns="45720" rtlCol="0" anchor="t">
            <a:spAutoFit/>
          </a:bodyPr>
          <a:lstStyle/>
          <a:p>
            <a:pPr>
              <a:defRPr/>
            </a:pPr>
            <a:r>
              <a:rPr lang="en-US">
                <a:solidFill>
                  <a:srgbClr val="00893F"/>
                </a:solidFill>
                <a:latin typeface="Calibri" panose="020F0502020204030204"/>
              </a:rPr>
              <a:t>.</a:t>
            </a:r>
          </a:p>
        </p:txBody>
      </p:sp>
      <p:sp>
        <p:nvSpPr>
          <p:cNvPr id="19" name="TextBox 18">
            <a:extLst>
              <a:ext uri="{FF2B5EF4-FFF2-40B4-BE49-F238E27FC236}">
                <a16:creationId xmlns:a16="http://schemas.microsoft.com/office/drawing/2014/main" id="{AE8386DD-E726-0D4A-B7F7-9E6546565919}"/>
              </a:ext>
            </a:extLst>
          </p:cNvPr>
          <p:cNvSpPr txBox="1"/>
          <p:nvPr/>
        </p:nvSpPr>
        <p:spPr>
          <a:xfrm>
            <a:off x="7996882" y="5556422"/>
            <a:ext cx="2504768" cy="646331"/>
          </a:xfrm>
          <a:prstGeom prst="rect">
            <a:avLst/>
          </a:prstGeom>
          <a:noFill/>
        </p:spPr>
        <p:txBody>
          <a:bodyPr wrap="square" rtlCol="0">
            <a:spAutoFit/>
          </a:bodyPr>
          <a:lstStyle/>
          <a:p>
            <a:r>
              <a:rPr lang="en-US" dirty="0">
                <a:solidFill>
                  <a:srgbClr val="7030A0"/>
                </a:solidFill>
                <a:latin typeface="Arial" panose="020B0604020202020204" pitchFamily="34" charset="0"/>
                <a:cs typeface="Arial" panose="020B0604020202020204" pitchFamily="34" charset="0"/>
              </a:rPr>
              <a:t>Dr. Nandita </a:t>
            </a:r>
            <a:r>
              <a:rPr lang="en-US" dirty="0" err="1">
                <a:solidFill>
                  <a:srgbClr val="7030A0"/>
                </a:solidFill>
                <a:latin typeface="Arial" panose="020B0604020202020204" pitchFamily="34" charset="0"/>
                <a:cs typeface="Arial" panose="020B0604020202020204" pitchFamily="34" charset="0"/>
              </a:rPr>
              <a:t>Khera</a:t>
            </a:r>
            <a:endParaRPr lang="en-US" dirty="0">
              <a:solidFill>
                <a:srgbClr val="7030A0"/>
              </a:solidFill>
              <a:latin typeface="Arial" panose="020B0604020202020204" pitchFamily="34" charset="0"/>
              <a:cs typeface="Arial" panose="020B0604020202020204" pitchFamily="34" charset="0"/>
            </a:endParaRPr>
          </a:p>
          <a:p>
            <a:endParaRPr lang="en-US" dirty="0">
              <a:solidFill>
                <a:prstClr val="black"/>
              </a:solidFill>
              <a:latin typeface="Calibri" panose="020F0502020204030204"/>
            </a:endParaRPr>
          </a:p>
        </p:txBody>
      </p:sp>
      <p:pic>
        <p:nvPicPr>
          <p:cNvPr id="22" name="Picture 2">
            <a:extLst>
              <a:ext uri="{FF2B5EF4-FFF2-40B4-BE49-F238E27FC236}">
                <a16:creationId xmlns:a16="http://schemas.microsoft.com/office/drawing/2014/main" id="{F7336DF8-A757-7542-B69A-886F930611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 t="62966" r="5528" b="767"/>
          <a:stretch/>
        </p:blipFill>
        <p:spPr bwMode="auto">
          <a:xfrm>
            <a:off x="2590800" y="3810000"/>
            <a:ext cx="3472322" cy="16040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6D27525-31EF-4C43-9933-92F91A9720F5}"/>
              </a:ext>
            </a:extLst>
          </p:cNvPr>
          <p:cNvPicPr>
            <a:picLocks noChangeAspect="1"/>
          </p:cNvPicPr>
          <p:nvPr/>
        </p:nvPicPr>
        <p:blipFill rotWithShape="1">
          <a:blip r:embed="rId4"/>
          <a:srcRect l="7156" r="5192" b="358"/>
          <a:stretch/>
        </p:blipFill>
        <p:spPr>
          <a:xfrm>
            <a:off x="7834184" y="2323070"/>
            <a:ext cx="2304125" cy="3039763"/>
          </a:xfrm>
          <a:prstGeom prst="rect">
            <a:avLst/>
          </a:prstGeom>
          <a:ln>
            <a:solidFill>
              <a:schemeClr val="tx1">
                <a:lumMod val="50000"/>
                <a:lumOff val="50000"/>
              </a:schemeClr>
            </a:solidFill>
          </a:ln>
        </p:spPr>
      </p:pic>
      <p:cxnSp>
        <p:nvCxnSpPr>
          <p:cNvPr id="26" name="Straight Connector 25">
            <a:extLst>
              <a:ext uri="{FF2B5EF4-FFF2-40B4-BE49-F238E27FC236}">
                <a16:creationId xmlns:a16="http://schemas.microsoft.com/office/drawing/2014/main" id="{3E9640CA-3F83-3E4C-8960-F4E738458D67}"/>
              </a:ext>
            </a:extLst>
          </p:cNvPr>
          <p:cNvCxnSpPr>
            <a:cxnSpLocks/>
          </p:cNvCxnSpPr>
          <p:nvPr/>
        </p:nvCxnSpPr>
        <p:spPr>
          <a:xfrm>
            <a:off x="0" y="1763577"/>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79770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p:cNvCxnSpPr>
            <a:cxnSpLocks/>
          </p:cNvCxnSpPr>
          <p:nvPr/>
        </p:nvCxnSpPr>
        <p:spPr>
          <a:xfrm>
            <a:off x="0" y="1295400"/>
            <a:ext cx="12192000" cy="0"/>
          </a:xfrm>
          <a:prstGeom prst="line">
            <a:avLst/>
          </a:prstGeom>
          <a:ln w="698500">
            <a:solidFill>
              <a:srgbClr val="3F0077"/>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633047" y="1875113"/>
            <a:ext cx="10626151" cy="682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200"/>
              </a:spcBef>
            </a:pPr>
            <a:r>
              <a:rPr lang="en-US" sz="2800">
                <a:solidFill>
                  <a:srgbClr val="7030A0"/>
                </a:solidFill>
                <a:latin typeface="Arial" panose="020B0604020202020204" pitchFamily="34" charset="0"/>
                <a:cs typeface="Arial" panose="020B0604020202020204" pitchFamily="34" charset="0"/>
              </a:rPr>
              <a:t>Let Us Know How BMT InfoNet Can Help YOU!</a:t>
            </a:r>
          </a:p>
        </p:txBody>
      </p:sp>
      <p:cxnSp>
        <p:nvCxnSpPr>
          <p:cNvPr id="6" name="Straight Connector 5"/>
          <p:cNvCxnSpPr>
            <a:cxnSpLocks/>
          </p:cNvCxnSpPr>
          <p:nvPr/>
        </p:nvCxnSpPr>
        <p:spPr>
          <a:xfrm>
            <a:off x="0" y="1632488"/>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a:cxnSpLocks/>
          </p:cNvCxnSpPr>
          <p:nvPr/>
        </p:nvCxnSpPr>
        <p:spPr>
          <a:xfrm>
            <a:off x="0" y="6161945"/>
            <a:ext cx="12192000" cy="0"/>
          </a:xfrm>
          <a:prstGeom prst="line">
            <a:avLst/>
          </a:prstGeom>
          <a:ln w="101600">
            <a:solidFill>
              <a:srgbClr val="CEE007"/>
            </a:solidFill>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5755022" y="2716373"/>
            <a:ext cx="5790534" cy="1993623"/>
          </a:xfrm>
          <a:prstGeom prst="rect">
            <a:avLst/>
          </a:prstGeom>
          <a:noFill/>
        </p:spPr>
        <p:txBody>
          <a:bodyPr wrap="square" rtlCol="0">
            <a:spAutoFit/>
          </a:bodyPr>
          <a:lstStyle/>
          <a:p>
            <a:pPr algn="ctr">
              <a:lnSpc>
                <a:spcPct val="150000"/>
              </a:lnSpc>
              <a:spcBef>
                <a:spcPts val="1200"/>
              </a:spcBef>
            </a:pPr>
            <a:r>
              <a:rPr lang="en-US" sz="2400">
                <a:solidFill>
                  <a:schemeClr val="tx1">
                    <a:lumMod val="95000"/>
                    <a:lumOff val="5000"/>
                  </a:schemeClr>
                </a:solidFill>
                <a:latin typeface="Arial" panose="020B0604020202020204" pitchFamily="34" charset="0"/>
                <a:cs typeface="Arial" panose="020B0604020202020204" pitchFamily="34" charset="0"/>
              </a:rPr>
              <a:t>Visit our website:  bmtinfonet.org</a:t>
            </a:r>
          </a:p>
          <a:p>
            <a:pPr algn="ctr">
              <a:lnSpc>
                <a:spcPct val="150000"/>
              </a:lnSpc>
              <a:spcBef>
                <a:spcPts val="1200"/>
              </a:spcBef>
            </a:pPr>
            <a:r>
              <a:rPr lang="en-US" sz="2400">
                <a:solidFill>
                  <a:schemeClr val="tx1">
                    <a:lumMod val="95000"/>
                    <a:lumOff val="5000"/>
                  </a:schemeClr>
                </a:solidFill>
                <a:latin typeface="Arial" panose="020B0604020202020204" pitchFamily="34" charset="0"/>
                <a:cs typeface="Arial" panose="020B0604020202020204" pitchFamily="34" charset="0"/>
              </a:rPr>
              <a:t>Email us: help@bmtinfonet.org</a:t>
            </a:r>
          </a:p>
          <a:p>
            <a:pPr algn="ctr">
              <a:lnSpc>
                <a:spcPct val="150000"/>
              </a:lnSpc>
              <a:spcBef>
                <a:spcPts val="1200"/>
              </a:spcBef>
            </a:pPr>
            <a:r>
              <a:rPr lang="en-US" sz="2400">
                <a:solidFill>
                  <a:schemeClr val="tx1">
                    <a:lumMod val="95000"/>
                    <a:lumOff val="5000"/>
                  </a:schemeClr>
                </a:solidFill>
                <a:latin typeface="Arial" panose="020B0604020202020204" pitchFamily="34" charset="0"/>
                <a:cs typeface="Arial" panose="020B0604020202020204" pitchFamily="34" charset="0"/>
              </a:rPr>
              <a:t>Give us call:	888-597-7674</a:t>
            </a:r>
            <a:endParaRPr lang="en-US" sz="2400">
              <a:solidFill>
                <a:srgbClr val="008000"/>
              </a:solidFill>
            </a:endParaRPr>
          </a:p>
        </p:txBody>
      </p:sp>
      <p:pic>
        <p:nvPicPr>
          <p:cNvPr id="17" name="Picture 16" descr="BMT_30_years_LOGO.jpg"/>
          <p:cNvPicPr>
            <a:picLocks noChangeAspect="1"/>
          </p:cNvPicPr>
          <p:nvPr/>
        </p:nvPicPr>
        <p:blipFill>
          <a:blip r:embed="rId3"/>
          <a:stretch>
            <a:fillRect/>
          </a:stretch>
        </p:blipFill>
        <p:spPr>
          <a:xfrm>
            <a:off x="5053280" y="118595"/>
            <a:ext cx="1975647" cy="652682"/>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80B00AB1-1AB1-45FC-BE7E-643C38B7F0AE}"/>
              </a:ext>
            </a:extLst>
          </p:cNvPr>
          <p:cNvPicPr>
            <a:picLocks noChangeAspect="1"/>
          </p:cNvPicPr>
          <p:nvPr/>
        </p:nvPicPr>
        <p:blipFill>
          <a:blip r:embed="rId4"/>
          <a:stretch>
            <a:fillRect/>
          </a:stretch>
        </p:blipFill>
        <p:spPr>
          <a:xfrm>
            <a:off x="763676" y="2419041"/>
            <a:ext cx="4779356" cy="3642307"/>
          </a:xfrm>
          <a:prstGeom prst="rect">
            <a:avLst/>
          </a:prstGeom>
        </p:spPr>
      </p:pic>
      <p:sp>
        <p:nvSpPr>
          <p:cNvPr id="9" name="TextBox 8">
            <a:extLst>
              <a:ext uri="{FF2B5EF4-FFF2-40B4-BE49-F238E27FC236}">
                <a16:creationId xmlns:a16="http://schemas.microsoft.com/office/drawing/2014/main" id="{B15277CD-8F05-4E14-8819-516B32C8DC04}"/>
              </a:ext>
            </a:extLst>
          </p:cNvPr>
          <p:cNvSpPr txBox="1"/>
          <p:nvPr/>
        </p:nvSpPr>
        <p:spPr>
          <a:xfrm>
            <a:off x="5486400" y="5448300"/>
            <a:ext cx="6134100" cy="461665"/>
          </a:xfrm>
          <a:prstGeom prst="rect">
            <a:avLst/>
          </a:prstGeom>
          <a:noFill/>
        </p:spPr>
        <p:txBody>
          <a:bodyPr wrap="square" rtlCol="0">
            <a:spAutoFit/>
          </a:bodyPr>
          <a:lstStyle/>
          <a:p>
            <a:pPr algn="ctr"/>
            <a:r>
              <a:rPr lang="en-US" sz="2400">
                <a:solidFill>
                  <a:srgbClr val="008000"/>
                </a:solidFill>
              </a:rPr>
              <a:t>We’re here to help every step of the way!</a:t>
            </a:r>
          </a:p>
        </p:txBody>
      </p:sp>
    </p:spTree>
    <p:extLst>
      <p:ext uri="{BB962C8B-B14F-4D97-AF65-F5344CB8AC3E}">
        <p14:creationId xmlns:p14="http://schemas.microsoft.com/office/powerpoint/2010/main" val="149492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3D49-F58F-4729-AC36-F6FBFA288904}"/>
              </a:ext>
            </a:extLst>
          </p:cNvPr>
          <p:cNvSpPr>
            <a:spLocks noGrp="1"/>
          </p:cNvSpPr>
          <p:nvPr>
            <p:ph type="title"/>
          </p:nvPr>
        </p:nvSpPr>
        <p:spPr/>
        <p:txBody>
          <a:bodyPr>
            <a:normAutofit/>
          </a:bodyPr>
          <a:lstStyle/>
          <a:p>
            <a:r>
              <a:rPr lang="en-US" sz="3600" dirty="0"/>
              <a:t>Disclosures</a:t>
            </a:r>
          </a:p>
        </p:txBody>
      </p:sp>
      <p:sp>
        <p:nvSpPr>
          <p:cNvPr id="3" name="Content Placeholder 2">
            <a:extLst>
              <a:ext uri="{FF2B5EF4-FFF2-40B4-BE49-F238E27FC236}">
                <a16:creationId xmlns:a16="http://schemas.microsoft.com/office/drawing/2014/main" id="{F43CCE04-4279-4774-B98F-483D8EFD722B}"/>
              </a:ext>
            </a:extLst>
          </p:cNvPr>
          <p:cNvSpPr>
            <a:spLocks noGrp="1"/>
          </p:cNvSpPr>
          <p:nvPr>
            <p:ph idx="1"/>
          </p:nvPr>
        </p:nvSpPr>
        <p:spPr/>
        <p:txBody>
          <a:bodyPr>
            <a:normAutofit/>
          </a:bodyPr>
          <a:lstStyle/>
          <a:p>
            <a:r>
              <a:rPr lang="en-US" sz="2800" dirty="0"/>
              <a:t>None</a:t>
            </a:r>
          </a:p>
        </p:txBody>
      </p:sp>
      <p:sp>
        <p:nvSpPr>
          <p:cNvPr id="5" name="Slide Number Placeholder 4">
            <a:extLst>
              <a:ext uri="{FF2B5EF4-FFF2-40B4-BE49-F238E27FC236}">
                <a16:creationId xmlns:a16="http://schemas.microsoft.com/office/drawing/2014/main" id="{7BA087E4-559D-46E5-9031-772C49FD8C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446DA-D2FC-491E-A26B-6B2D41D55751}" type="slidenum">
              <a:rPr kumimoji="0" lang="en-US" sz="1200" b="0" i="0" u="none" strike="noStrike" kern="1200" cap="none" spc="0" normalizeH="0" baseline="0" noProof="0" smtClean="0">
                <a:ln>
                  <a:noFill/>
                </a:ln>
                <a:solidFill>
                  <a:srgbClr val="555557">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55557">
                  <a:tint val="75000"/>
                </a:srgbClr>
              </a:solidFill>
              <a:effectLst/>
              <a:uLnTx/>
              <a:uFillTx/>
              <a:latin typeface="Arial"/>
              <a:ea typeface="+mn-ea"/>
              <a:cs typeface="+mn-cs"/>
            </a:endParaRPr>
          </a:p>
        </p:txBody>
      </p:sp>
    </p:spTree>
    <p:extLst>
      <p:ext uri="{BB962C8B-B14F-4D97-AF65-F5344CB8AC3E}">
        <p14:creationId xmlns:p14="http://schemas.microsoft.com/office/powerpoint/2010/main" val="314656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71088-A9DB-478D-8E84-AFA56C6DB72D}"/>
              </a:ext>
            </a:extLst>
          </p:cNvPr>
          <p:cNvSpPr>
            <a:spLocks noGrp="1"/>
          </p:cNvSpPr>
          <p:nvPr>
            <p:ph type="title"/>
          </p:nvPr>
        </p:nvSpPr>
        <p:spPr>
          <a:xfrm>
            <a:off x="609600" y="0"/>
            <a:ext cx="10972800" cy="1143000"/>
          </a:xfrm>
        </p:spPr>
        <p:txBody>
          <a:bodyPr anchor="b">
            <a:normAutofit/>
          </a:bodyPr>
          <a:lstStyle/>
          <a:p>
            <a:r>
              <a:rPr lang="en-US" sz="3600" dirty="0"/>
              <a:t>Outline</a:t>
            </a:r>
          </a:p>
        </p:txBody>
      </p:sp>
      <p:graphicFrame>
        <p:nvGraphicFramePr>
          <p:cNvPr id="7" name="Content Placeholder 2">
            <a:extLst>
              <a:ext uri="{FF2B5EF4-FFF2-40B4-BE49-F238E27FC236}">
                <a16:creationId xmlns:a16="http://schemas.microsoft.com/office/drawing/2014/main" id="{3E9883B0-97EF-4363-9F18-E806F26774FA}"/>
              </a:ext>
            </a:extLst>
          </p:cNvPr>
          <p:cNvGraphicFramePr>
            <a:graphicFrameLocks noGrp="1"/>
          </p:cNvGraphicFramePr>
          <p:nvPr>
            <p:ph idx="1"/>
            <p:extLst>
              <p:ext uri="{D42A27DB-BD31-4B8C-83A1-F6EECF244321}">
                <p14:modId xmlns:p14="http://schemas.microsoft.com/office/powerpoint/2010/main" val="1408098135"/>
              </p:ext>
            </p:extLst>
          </p:nvPr>
        </p:nvGraphicFramePr>
        <p:xfrm>
          <a:off x="609600" y="1371600"/>
          <a:ext cx="10972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1A5AC6F-3256-4B23-9797-0221C7084156}"/>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F8623AF-65DB-466E-B5D1-B6C0738743F2}" type="slidenum">
              <a:rPr kumimoji="0" lang="en-US" altLang="en-US" sz="1200" b="0" i="0" u="none" strike="noStrike" kern="1200" cap="none" spc="0" normalizeH="0" baseline="0" noProof="0" smtClean="0">
                <a:ln>
                  <a:noFill/>
                </a:ln>
                <a:solidFill>
                  <a:srgbClr val="555557">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altLang="en-US" sz="1200" b="0" i="0" u="none" strike="noStrike" kern="1200" cap="none" spc="0" normalizeH="0" baseline="0" noProof="0">
              <a:ln>
                <a:noFill/>
              </a:ln>
              <a:solidFill>
                <a:srgbClr val="555557">
                  <a:tint val="75000"/>
                </a:srgbClr>
              </a:solidFill>
              <a:effectLst/>
              <a:uLnTx/>
              <a:uFillTx/>
              <a:latin typeface="Arial"/>
              <a:ea typeface="+mn-ea"/>
              <a:cs typeface="+mn-cs"/>
            </a:endParaRPr>
          </a:p>
        </p:txBody>
      </p:sp>
      <p:sp>
        <p:nvSpPr>
          <p:cNvPr id="3" name="TextBox 2">
            <a:extLst>
              <a:ext uri="{FF2B5EF4-FFF2-40B4-BE49-F238E27FC236}">
                <a16:creationId xmlns:a16="http://schemas.microsoft.com/office/drawing/2014/main" id="{80B30F29-151B-4208-9ECB-93FF84DC0358}"/>
              </a:ext>
            </a:extLst>
          </p:cNvPr>
          <p:cNvSpPr txBox="1"/>
          <p:nvPr/>
        </p:nvSpPr>
        <p:spPr>
          <a:xfrm>
            <a:off x="1763486" y="4139293"/>
            <a:ext cx="9616735" cy="1508105"/>
          </a:xfrm>
          <a:prstGeom prst="rect">
            <a:avLst/>
          </a:prstGeom>
          <a:noFill/>
        </p:spPr>
        <p:txBody>
          <a:bodyPr wrap="none" rtlCol="0">
            <a:spAutoFit/>
          </a:bodyPr>
          <a:lstStyle/>
          <a:p>
            <a:pPr>
              <a:spcBef>
                <a:spcPts val="1200"/>
              </a:spcBef>
            </a:pPr>
            <a:r>
              <a:rPr lang="en-US" sz="2400" dirty="0"/>
              <a:t>-Introduction to the transplant process</a:t>
            </a:r>
          </a:p>
          <a:p>
            <a:pPr>
              <a:spcBef>
                <a:spcPts val="1200"/>
              </a:spcBef>
            </a:pPr>
            <a:r>
              <a:rPr lang="en-US" sz="2400" dirty="0"/>
              <a:t>-Describe results of the observational study and recent clinical trial</a:t>
            </a:r>
          </a:p>
          <a:p>
            <a:pPr>
              <a:spcBef>
                <a:spcPts val="1200"/>
              </a:spcBef>
            </a:pPr>
            <a:r>
              <a:rPr lang="en-US" sz="2400" dirty="0"/>
              <a:t>-List potential challenges for patient and providers to get to transplant</a:t>
            </a:r>
          </a:p>
        </p:txBody>
      </p:sp>
    </p:spTree>
    <p:extLst>
      <p:ext uri="{BB962C8B-B14F-4D97-AF65-F5344CB8AC3E}">
        <p14:creationId xmlns:p14="http://schemas.microsoft.com/office/powerpoint/2010/main" val="100247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B36F-E6F3-46DB-8352-B4C7DECF8CCC}"/>
              </a:ext>
            </a:extLst>
          </p:cNvPr>
          <p:cNvSpPr>
            <a:spLocks noGrp="1"/>
          </p:cNvSpPr>
          <p:nvPr>
            <p:ph type="title"/>
          </p:nvPr>
        </p:nvSpPr>
        <p:spPr>
          <a:xfrm>
            <a:off x="609600" y="-69851"/>
            <a:ext cx="10972800" cy="1143000"/>
          </a:xfrm>
        </p:spPr>
        <p:txBody>
          <a:bodyPr>
            <a:normAutofit/>
          </a:bodyPr>
          <a:lstStyle/>
          <a:p>
            <a:r>
              <a:rPr lang="en-US" sz="3600" dirty="0"/>
              <a:t>What is MDS and how common is it?</a:t>
            </a:r>
          </a:p>
        </p:txBody>
      </p:sp>
      <p:sp>
        <p:nvSpPr>
          <p:cNvPr id="3" name="Content Placeholder 2">
            <a:extLst>
              <a:ext uri="{FF2B5EF4-FFF2-40B4-BE49-F238E27FC236}">
                <a16:creationId xmlns:a16="http://schemas.microsoft.com/office/drawing/2014/main" id="{787487B3-B633-4A9E-9070-BC40C075B4C4}"/>
              </a:ext>
            </a:extLst>
          </p:cNvPr>
          <p:cNvSpPr>
            <a:spLocks noGrp="1"/>
          </p:cNvSpPr>
          <p:nvPr>
            <p:ph idx="1"/>
          </p:nvPr>
        </p:nvSpPr>
        <p:spPr>
          <a:xfrm>
            <a:off x="609600" y="1411134"/>
            <a:ext cx="10972800" cy="4863736"/>
          </a:xfrm>
        </p:spPr>
        <p:txBody>
          <a:bodyPr>
            <a:normAutofit lnSpcReduction="10000"/>
          </a:bodyPr>
          <a:lstStyle/>
          <a:p>
            <a:pPr lvl="0">
              <a:spcBef>
                <a:spcPts val="1200"/>
              </a:spcBef>
            </a:pPr>
            <a:r>
              <a:rPr lang="en-US" sz="2400" dirty="0">
                <a:solidFill>
                  <a:srgbClr val="555557"/>
                </a:solidFill>
              </a:rPr>
              <a:t>Group of bone marrow stem cell cancers </a:t>
            </a:r>
          </a:p>
          <a:p>
            <a:pPr lvl="1">
              <a:spcBef>
                <a:spcPts val="1200"/>
              </a:spcBef>
            </a:pPr>
            <a:r>
              <a:rPr lang="en-US" sz="2400" dirty="0">
                <a:solidFill>
                  <a:srgbClr val="555557"/>
                </a:solidFill>
              </a:rPr>
              <a:t>Defined by low blood counts, marrow dysplasia (abnormal looking cells) and chromosome changes/ genetic mutations</a:t>
            </a:r>
          </a:p>
          <a:p>
            <a:pPr lvl="1">
              <a:spcBef>
                <a:spcPts val="1200"/>
              </a:spcBef>
            </a:pPr>
            <a:r>
              <a:rPr lang="en-US" sz="2400" dirty="0">
                <a:solidFill>
                  <a:srgbClr val="555557"/>
                </a:solidFill>
              </a:rPr>
              <a:t>Need for transfusions and risk of infections due to low white blood cell count</a:t>
            </a:r>
          </a:p>
          <a:p>
            <a:pPr lvl="1">
              <a:spcBef>
                <a:spcPts val="1200"/>
              </a:spcBef>
            </a:pPr>
            <a:r>
              <a:rPr lang="en-US" sz="2400" dirty="0">
                <a:solidFill>
                  <a:srgbClr val="555557"/>
                </a:solidFill>
              </a:rPr>
              <a:t>Range from low severity/ indolent disease to very high severity based on risk of transformation to full blown leukemia </a:t>
            </a:r>
          </a:p>
          <a:p>
            <a:pPr lvl="0">
              <a:spcBef>
                <a:spcPts val="1200"/>
              </a:spcBef>
            </a:pPr>
            <a:r>
              <a:rPr lang="en-US" sz="2400" dirty="0">
                <a:solidFill>
                  <a:srgbClr val="555557"/>
                </a:solidFill>
              </a:rPr>
              <a:t>Uncommon before the age of 50 years; mostly diagnosed in people in their 70s</a:t>
            </a:r>
          </a:p>
          <a:p>
            <a:pPr lvl="0">
              <a:spcBef>
                <a:spcPts val="1200"/>
              </a:spcBef>
            </a:pPr>
            <a:r>
              <a:rPr lang="en-US" sz="2400" dirty="0"/>
              <a:t>Number of patients living with MDS in USA is estimated to be between 60,000 and 170,000</a:t>
            </a:r>
          </a:p>
        </p:txBody>
      </p:sp>
      <p:sp>
        <p:nvSpPr>
          <p:cNvPr id="4" name="Footer Placeholder 3">
            <a:extLst>
              <a:ext uri="{FF2B5EF4-FFF2-40B4-BE49-F238E27FC236}">
                <a16:creationId xmlns:a16="http://schemas.microsoft.com/office/drawing/2014/main" id="{BEAB9A37-5651-4996-8194-BA1B5E546B84}"/>
              </a:ext>
            </a:extLst>
          </p:cNvPr>
          <p:cNvSpPr>
            <a:spLocks noGrp="1"/>
          </p:cNvSpPr>
          <p:nvPr>
            <p:ph type="ftr" sz="quarter" idx="11"/>
          </p:nvPr>
        </p:nvSpPr>
        <p:spPr>
          <a:xfrm>
            <a:off x="3216730" y="6356351"/>
            <a:ext cx="5715000" cy="365125"/>
          </a:xfrm>
        </p:spPr>
        <p:txBody>
          <a:bodyPr/>
          <a:lstStyle/>
          <a:p>
            <a:r>
              <a:rPr lang="en-US" dirty="0" err="1">
                <a:solidFill>
                  <a:srgbClr val="555557"/>
                </a:solidFill>
              </a:rPr>
              <a:t>Cogle</a:t>
            </a:r>
            <a:r>
              <a:rPr lang="en-US" dirty="0">
                <a:solidFill>
                  <a:srgbClr val="555557"/>
                </a:solidFill>
              </a:rPr>
              <a:t>. CHMR 2015</a:t>
            </a:r>
          </a:p>
        </p:txBody>
      </p:sp>
      <p:sp>
        <p:nvSpPr>
          <p:cNvPr id="5" name="Slide Number Placeholder 4">
            <a:extLst>
              <a:ext uri="{FF2B5EF4-FFF2-40B4-BE49-F238E27FC236}">
                <a16:creationId xmlns:a16="http://schemas.microsoft.com/office/drawing/2014/main" id="{2D5255A0-52BD-48AE-9689-7A19BE17CB05}"/>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6</a:t>
            </a:fld>
            <a:endParaRPr lang="en-US">
              <a:solidFill>
                <a:srgbClr val="555557">
                  <a:tint val="75000"/>
                </a:srgbClr>
              </a:solidFill>
            </a:endParaRPr>
          </a:p>
        </p:txBody>
      </p:sp>
    </p:spTree>
    <p:extLst>
      <p:ext uri="{BB962C8B-B14F-4D97-AF65-F5344CB8AC3E}">
        <p14:creationId xmlns:p14="http://schemas.microsoft.com/office/powerpoint/2010/main" val="255697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214138-8F45-4229-A91C-1495A5178CAA}"/>
              </a:ext>
            </a:extLst>
          </p:cNvPr>
          <p:cNvSpPr txBox="1">
            <a:spLocks noGrp="1"/>
          </p:cNvSpPr>
          <p:nvPr>
            <p:ph sz="half" idx="1"/>
          </p:nvPr>
        </p:nvSpPr>
        <p:spPr>
          <a:xfrm>
            <a:off x="609599" y="1450520"/>
            <a:ext cx="5645845" cy="4648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2800" dirty="0"/>
              <a:t>Risk is determined by:</a:t>
            </a:r>
          </a:p>
          <a:p>
            <a:pPr lvl="1">
              <a:spcBef>
                <a:spcPts val="1200"/>
              </a:spcBef>
            </a:pPr>
            <a:r>
              <a:rPr lang="en-US" sz="2400" dirty="0"/>
              <a:t>which blood counts are low and how low</a:t>
            </a:r>
          </a:p>
          <a:p>
            <a:pPr lvl="1">
              <a:spcBef>
                <a:spcPts val="1200"/>
              </a:spcBef>
            </a:pPr>
            <a:r>
              <a:rPr lang="en-US" sz="2400" dirty="0"/>
              <a:t>number of blasts (abnormal cells in the marrow)</a:t>
            </a:r>
          </a:p>
          <a:p>
            <a:pPr lvl="1">
              <a:spcBef>
                <a:spcPts val="1200"/>
              </a:spcBef>
            </a:pPr>
            <a:r>
              <a:rPr lang="en-US" sz="2400" dirty="0"/>
              <a:t>type of chromosome changes</a:t>
            </a:r>
          </a:p>
          <a:p>
            <a:pPr>
              <a:spcBef>
                <a:spcPts val="1200"/>
              </a:spcBef>
            </a:pPr>
            <a:r>
              <a:rPr lang="en-US" sz="2800" dirty="0"/>
              <a:t>Emerging data for role of genetic mutations</a:t>
            </a:r>
          </a:p>
          <a:p>
            <a:pPr>
              <a:spcBef>
                <a:spcPts val="1200"/>
              </a:spcBef>
            </a:pPr>
            <a:r>
              <a:rPr lang="en-US" sz="2800" dirty="0"/>
              <a:t>Response to treatment</a:t>
            </a:r>
          </a:p>
          <a:p>
            <a:pPr marL="457200" lvl="1" indent="0">
              <a:buNone/>
            </a:pPr>
            <a:endParaRPr lang="en-US" sz="2400" dirty="0"/>
          </a:p>
          <a:p>
            <a:endParaRPr lang="en-US" sz="2400" dirty="0"/>
          </a:p>
        </p:txBody>
      </p:sp>
      <p:pic>
        <p:nvPicPr>
          <p:cNvPr id="10" name="Content Placeholder 9">
            <a:extLst>
              <a:ext uri="{FF2B5EF4-FFF2-40B4-BE49-F238E27FC236}">
                <a16:creationId xmlns:a16="http://schemas.microsoft.com/office/drawing/2014/main" id="{D2B71531-6D82-4C73-97CE-DD2B96324048}"/>
              </a:ext>
            </a:extLst>
          </p:cNvPr>
          <p:cNvPicPr>
            <a:picLocks noGrp="1" noChangeAspect="1"/>
          </p:cNvPicPr>
          <p:nvPr>
            <p:ph sz="half" idx="2"/>
          </p:nvPr>
        </p:nvPicPr>
        <p:blipFill>
          <a:blip r:embed="rId2"/>
          <a:stretch>
            <a:fillRect/>
          </a:stretch>
        </p:blipFill>
        <p:spPr>
          <a:xfrm>
            <a:off x="6451388" y="1349946"/>
            <a:ext cx="5131012" cy="4470394"/>
          </a:xfrm>
          <a:prstGeom prst="rect">
            <a:avLst/>
          </a:prstGeom>
        </p:spPr>
      </p:pic>
      <p:sp>
        <p:nvSpPr>
          <p:cNvPr id="5" name="Slide Number Placeholder 4">
            <a:extLst>
              <a:ext uri="{FF2B5EF4-FFF2-40B4-BE49-F238E27FC236}">
                <a16:creationId xmlns:a16="http://schemas.microsoft.com/office/drawing/2014/main" id="{FDAE0B20-71C7-4F21-B917-F5C6D495DD08}"/>
              </a:ext>
            </a:extLst>
          </p:cNvPr>
          <p:cNvSpPr>
            <a:spLocks noGrp="1"/>
          </p:cNvSpPr>
          <p:nvPr>
            <p:ph type="sldNum" sz="quarter" idx="12"/>
          </p:nvPr>
        </p:nvSpPr>
        <p:spPr/>
        <p:txBody>
          <a:bodyPr/>
          <a:lstStyle/>
          <a:p>
            <a:pPr>
              <a:defRPr/>
            </a:pPr>
            <a:fld id="{9F8623AF-65DB-466E-B5D1-B6C0738743F2}" type="slidenum">
              <a:rPr lang="en-US" altLang="en-US" smtClean="0"/>
              <a:pPr>
                <a:defRPr/>
              </a:pPr>
              <a:t>7</a:t>
            </a:fld>
            <a:endParaRPr lang="en-US" altLang="en-US" dirty="0"/>
          </a:p>
        </p:txBody>
      </p:sp>
      <p:sp>
        <p:nvSpPr>
          <p:cNvPr id="2" name="Title 1">
            <a:extLst>
              <a:ext uri="{FF2B5EF4-FFF2-40B4-BE49-F238E27FC236}">
                <a16:creationId xmlns:a16="http://schemas.microsoft.com/office/drawing/2014/main" id="{8B089B70-0E90-462A-BEC1-7100DCD8B1F8}"/>
              </a:ext>
            </a:extLst>
          </p:cNvPr>
          <p:cNvSpPr>
            <a:spLocks noGrp="1"/>
          </p:cNvSpPr>
          <p:nvPr>
            <p:ph type="title"/>
          </p:nvPr>
        </p:nvSpPr>
        <p:spPr>
          <a:xfrm>
            <a:off x="609600" y="-105340"/>
            <a:ext cx="10972800" cy="1143000"/>
          </a:xfrm>
        </p:spPr>
        <p:txBody>
          <a:bodyPr>
            <a:normAutofit/>
          </a:bodyPr>
          <a:lstStyle/>
          <a:p>
            <a:r>
              <a:rPr lang="en-US" sz="3600" dirty="0"/>
              <a:t>What are the risk categories for MDS?</a:t>
            </a:r>
          </a:p>
        </p:txBody>
      </p:sp>
      <p:sp>
        <p:nvSpPr>
          <p:cNvPr id="11" name="TextBox 10">
            <a:extLst>
              <a:ext uri="{FF2B5EF4-FFF2-40B4-BE49-F238E27FC236}">
                <a16:creationId xmlns:a16="http://schemas.microsoft.com/office/drawing/2014/main" id="{A7E162D6-7126-4103-8090-71BC40D02DC9}"/>
              </a:ext>
            </a:extLst>
          </p:cNvPr>
          <p:cNvSpPr txBox="1"/>
          <p:nvPr/>
        </p:nvSpPr>
        <p:spPr>
          <a:xfrm>
            <a:off x="8360229" y="6098721"/>
            <a:ext cx="2416628" cy="738664"/>
          </a:xfrm>
          <a:prstGeom prst="rect">
            <a:avLst/>
          </a:prstGeom>
          <a:noFill/>
        </p:spPr>
        <p:txBody>
          <a:bodyPr wrap="square" rtlCol="0">
            <a:spAutoFit/>
          </a:bodyPr>
          <a:lstStyle/>
          <a:p>
            <a:r>
              <a:rPr lang="en-US" sz="1200" dirty="0"/>
              <a:t>Greenberg PL et al. Blood 2012 </a:t>
            </a:r>
          </a:p>
          <a:p>
            <a:r>
              <a:rPr lang="en-US" sz="1200" dirty="0"/>
              <a:t>Della Porta M. Leukemia 2015</a:t>
            </a:r>
          </a:p>
          <a:p>
            <a:endParaRPr lang="en-US" dirty="0"/>
          </a:p>
        </p:txBody>
      </p:sp>
    </p:spTree>
    <p:extLst>
      <p:ext uri="{BB962C8B-B14F-4D97-AF65-F5344CB8AC3E}">
        <p14:creationId xmlns:p14="http://schemas.microsoft.com/office/powerpoint/2010/main" val="95933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154-69CF-4B03-9123-01073CB09A67}"/>
              </a:ext>
            </a:extLst>
          </p:cNvPr>
          <p:cNvSpPr>
            <a:spLocks noGrp="1"/>
          </p:cNvSpPr>
          <p:nvPr>
            <p:ph type="title"/>
          </p:nvPr>
        </p:nvSpPr>
        <p:spPr>
          <a:xfrm>
            <a:off x="609600" y="152400"/>
            <a:ext cx="10972800" cy="1423307"/>
          </a:xfrm>
        </p:spPr>
        <p:txBody>
          <a:bodyPr>
            <a:normAutofit/>
          </a:bodyPr>
          <a:lstStyle/>
          <a:p>
            <a:r>
              <a:rPr lang="en-US" sz="3600" dirty="0"/>
              <a:t>How do we treat MDS?</a:t>
            </a:r>
            <a:br>
              <a:rPr lang="en-US" sz="3600" dirty="0"/>
            </a:br>
            <a:endParaRPr lang="en-US" sz="3600" dirty="0"/>
          </a:p>
        </p:txBody>
      </p:sp>
      <p:sp>
        <p:nvSpPr>
          <p:cNvPr id="3" name="Content Placeholder 2">
            <a:extLst>
              <a:ext uri="{FF2B5EF4-FFF2-40B4-BE49-F238E27FC236}">
                <a16:creationId xmlns:a16="http://schemas.microsoft.com/office/drawing/2014/main" id="{E4492724-4948-44E1-B8B5-32292EE9479E}"/>
              </a:ext>
            </a:extLst>
          </p:cNvPr>
          <p:cNvSpPr>
            <a:spLocks noGrp="1"/>
          </p:cNvSpPr>
          <p:nvPr>
            <p:ph idx="1"/>
          </p:nvPr>
        </p:nvSpPr>
        <p:spPr>
          <a:xfrm>
            <a:off x="609600" y="1575707"/>
            <a:ext cx="10972800" cy="4648200"/>
          </a:xfrm>
        </p:spPr>
        <p:txBody>
          <a:bodyPr/>
          <a:lstStyle/>
          <a:p>
            <a:pPr lvl="0" eaLnBrk="0" fontAlgn="base" hangingPunct="0">
              <a:spcBef>
                <a:spcPts val="1200"/>
              </a:spcBef>
              <a:spcAft>
                <a:spcPct val="0"/>
              </a:spcAft>
              <a:buSzPct val="70000"/>
              <a:defRPr/>
            </a:pPr>
            <a:r>
              <a:rPr lang="en-US" altLang="en-US" sz="2800" kern="0" dirty="0">
                <a:solidFill>
                  <a:srgbClr val="292929"/>
                </a:solidFill>
                <a:cs typeface="+mn-cs"/>
              </a:rPr>
              <a:t>Supportive care:</a:t>
            </a:r>
          </a:p>
          <a:p>
            <a:pPr marL="889000" lvl="1" indent="-439738" eaLnBrk="0" fontAlgn="base" hangingPunct="0">
              <a:spcBef>
                <a:spcPts val="1200"/>
              </a:spcBef>
              <a:spcAft>
                <a:spcPct val="0"/>
              </a:spcAft>
              <a:buSzPct val="65000"/>
              <a:buFont typeface="Arial" panose="020B0604020202020204" pitchFamily="34" charset="0"/>
              <a:buChar char="‒"/>
              <a:defRPr/>
            </a:pPr>
            <a:r>
              <a:rPr lang="en-US" altLang="en-US" sz="2400" kern="0" dirty="0">
                <a:solidFill>
                  <a:srgbClr val="292929"/>
                </a:solidFill>
              </a:rPr>
              <a:t> transfusions, growth factors, minimal medical interventions</a:t>
            </a:r>
          </a:p>
          <a:p>
            <a:pPr lvl="0" eaLnBrk="0" fontAlgn="base" hangingPunct="0">
              <a:spcBef>
                <a:spcPts val="1200"/>
              </a:spcBef>
              <a:spcAft>
                <a:spcPct val="0"/>
              </a:spcAft>
              <a:buSzPct val="70000"/>
              <a:defRPr/>
            </a:pPr>
            <a:r>
              <a:rPr lang="en-US" altLang="en-US" sz="2800" kern="0" dirty="0">
                <a:solidFill>
                  <a:srgbClr val="292929"/>
                </a:solidFill>
                <a:cs typeface="+mn-cs"/>
              </a:rPr>
              <a:t>Disease Modifying treatments:</a:t>
            </a:r>
          </a:p>
          <a:p>
            <a:pPr marL="889000" lvl="1" indent="-439738" eaLnBrk="0" fontAlgn="base" hangingPunct="0">
              <a:spcBef>
                <a:spcPts val="1200"/>
              </a:spcBef>
              <a:spcAft>
                <a:spcPct val="0"/>
              </a:spcAft>
              <a:buSzPct val="65000"/>
              <a:buFont typeface="Arial" panose="020B0604020202020204" pitchFamily="34" charset="0"/>
              <a:buChar char="‒"/>
              <a:defRPr/>
            </a:pPr>
            <a:r>
              <a:rPr lang="en-US" altLang="en-US" sz="2400" kern="0" dirty="0">
                <a:solidFill>
                  <a:srgbClr val="292929"/>
                </a:solidFill>
              </a:rPr>
              <a:t>treatments that may change the natural history of the MDS but don’t cure” it</a:t>
            </a:r>
          </a:p>
          <a:p>
            <a:pPr lvl="0" eaLnBrk="0" fontAlgn="base" hangingPunct="0">
              <a:spcBef>
                <a:spcPts val="1200"/>
              </a:spcBef>
              <a:spcAft>
                <a:spcPct val="0"/>
              </a:spcAft>
              <a:buSzPct val="70000"/>
              <a:defRPr/>
            </a:pPr>
            <a:r>
              <a:rPr lang="en-US" altLang="en-US" sz="2800" kern="0" dirty="0">
                <a:solidFill>
                  <a:srgbClr val="292929"/>
                </a:solidFill>
                <a:cs typeface="+mn-cs"/>
              </a:rPr>
              <a:t>Curative therapy:</a:t>
            </a:r>
          </a:p>
          <a:p>
            <a:pPr marL="889000" lvl="1" indent="-439738" eaLnBrk="0" fontAlgn="base" hangingPunct="0">
              <a:spcBef>
                <a:spcPts val="1200"/>
              </a:spcBef>
              <a:spcAft>
                <a:spcPct val="0"/>
              </a:spcAft>
              <a:buSzPct val="65000"/>
              <a:buFont typeface="Arial" panose="020B0604020202020204" pitchFamily="34" charset="0"/>
              <a:buChar char="‒"/>
              <a:defRPr/>
            </a:pPr>
            <a:r>
              <a:rPr lang="en-US" altLang="en-US" sz="2400" kern="0" dirty="0">
                <a:solidFill>
                  <a:srgbClr val="292929"/>
                </a:solidFill>
              </a:rPr>
              <a:t>HCT-hematopoietic cell transplantation (aka bone marrow or stem cell transplant)</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536C2CDC-FB38-4199-B5AB-579B075317EE}"/>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8</a:t>
            </a:fld>
            <a:endParaRPr lang="en-US">
              <a:solidFill>
                <a:srgbClr val="555557">
                  <a:tint val="75000"/>
                </a:srgbClr>
              </a:solidFill>
            </a:endParaRPr>
          </a:p>
        </p:txBody>
      </p:sp>
    </p:spTree>
    <p:extLst>
      <p:ext uri="{BB962C8B-B14F-4D97-AF65-F5344CB8AC3E}">
        <p14:creationId xmlns:p14="http://schemas.microsoft.com/office/powerpoint/2010/main" val="189342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5BAD96-EA81-4166-A179-05D457C607C2}"/>
              </a:ext>
            </a:extLst>
          </p:cNvPr>
          <p:cNvSpPr>
            <a:spLocks noGrp="1"/>
          </p:cNvSpPr>
          <p:nvPr>
            <p:ph type="title"/>
          </p:nvPr>
        </p:nvSpPr>
        <p:spPr>
          <a:xfrm>
            <a:off x="543208" y="-107951"/>
            <a:ext cx="11039192" cy="1143000"/>
          </a:xfrm>
        </p:spPr>
        <p:txBody>
          <a:bodyPr>
            <a:noAutofit/>
          </a:bodyPr>
          <a:lstStyle/>
          <a:p>
            <a:r>
              <a:rPr lang="en-US" sz="3600" dirty="0"/>
              <a:t>How do we decide which treatment approach is best?</a:t>
            </a:r>
          </a:p>
        </p:txBody>
      </p:sp>
      <p:graphicFrame>
        <p:nvGraphicFramePr>
          <p:cNvPr id="9" name="Content Placeholder 8">
            <a:extLst>
              <a:ext uri="{FF2B5EF4-FFF2-40B4-BE49-F238E27FC236}">
                <a16:creationId xmlns:a16="http://schemas.microsoft.com/office/drawing/2014/main" id="{36CCD2DD-9717-4C33-9D97-2591B0878998}"/>
              </a:ext>
            </a:extLst>
          </p:cNvPr>
          <p:cNvGraphicFramePr>
            <a:graphicFrameLocks noGrp="1"/>
          </p:cNvGraphicFramePr>
          <p:nvPr>
            <p:ph idx="1"/>
            <p:extLst>
              <p:ext uri="{D42A27DB-BD31-4B8C-83A1-F6EECF244321}">
                <p14:modId xmlns:p14="http://schemas.microsoft.com/office/powerpoint/2010/main" val="2007418498"/>
              </p:ext>
            </p:extLst>
          </p:nvPr>
        </p:nvGraphicFramePr>
        <p:xfrm>
          <a:off x="609600" y="1371600"/>
          <a:ext cx="10972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C304401-5291-4800-85B5-6D0050D0B420}"/>
              </a:ext>
            </a:extLst>
          </p:cNvPr>
          <p:cNvSpPr>
            <a:spLocks noGrp="1"/>
          </p:cNvSpPr>
          <p:nvPr>
            <p:ph type="sldNum" sz="quarter" idx="12"/>
          </p:nvPr>
        </p:nvSpPr>
        <p:spPr/>
        <p:txBody>
          <a:bodyPr/>
          <a:lstStyle/>
          <a:p>
            <a:fld id="{23A446DA-D2FC-491E-A26B-6B2D41D55751}" type="slidenum">
              <a:rPr lang="en-US" smtClean="0">
                <a:solidFill>
                  <a:srgbClr val="555557">
                    <a:tint val="75000"/>
                  </a:srgbClr>
                </a:solidFill>
              </a:rPr>
              <a:pPr/>
              <a:t>9</a:t>
            </a:fld>
            <a:endParaRPr lang="en-US">
              <a:solidFill>
                <a:srgbClr val="555557">
                  <a:tint val="75000"/>
                </a:srgbClr>
              </a:solidFill>
            </a:endParaRPr>
          </a:p>
        </p:txBody>
      </p:sp>
    </p:spTree>
    <p:extLst>
      <p:ext uri="{BB962C8B-B14F-4D97-AF65-F5344CB8AC3E}">
        <p14:creationId xmlns:p14="http://schemas.microsoft.com/office/powerpoint/2010/main" val="3874267637"/>
      </p:ext>
    </p:extLst>
  </p:cSld>
  <p:clrMapOvr>
    <a:masterClrMapping/>
  </p:clrMapOvr>
</p:sld>
</file>

<file path=ppt/theme/theme1.xml><?xml version="1.0" encoding="utf-8"?>
<a:theme xmlns:a="http://schemas.openxmlformats.org/drawingml/2006/main" name="CIBMTR Final March 2014">
  <a:themeElements>
    <a:clrScheme name="Custom 1">
      <a:dk1>
        <a:srgbClr val="555557"/>
      </a:dk1>
      <a:lt1>
        <a:srgbClr val="FDFDFD"/>
      </a:lt1>
      <a:dk2>
        <a:srgbClr val="555557"/>
      </a:dk2>
      <a:lt2>
        <a:srgbClr val="959699"/>
      </a:lt2>
      <a:accent1>
        <a:srgbClr val="0079C1"/>
      </a:accent1>
      <a:accent2>
        <a:srgbClr val="63A70A"/>
      </a:accent2>
      <a:accent3>
        <a:srgbClr val="EA7200"/>
      </a:accent3>
      <a:accent4>
        <a:srgbClr val="00A0DD"/>
      </a:accent4>
      <a:accent5>
        <a:srgbClr val="BDCC2A"/>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000000"/>
      </a:dk1>
      <a:lt1>
        <a:srgbClr val="FDFDFD"/>
      </a:lt1>
      <a:dk2>
        <a:srgbClr val="000000"/>
      </a:dk2>
      <a:lt2>
        <a:srgbClr val="000000"/>
      </a:lt2>
      <a:accent1>
        <a:srgbClr val="693C74"/>
      </a:accent1>
      <a:accent2>
        <a:srgbClr val="63A70A"/>
      </a:accent2>
      <a:accent3>
        <a:srgbClr val="00A0DD"/>
      </a:accent3>
      <a:accent4>
        <a:srgbClr val="EA7200"/>
      </a:accent4>
      <a:accent5>
        <a:srgbClr val="0079C1"/>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FF25A52EBC104FA6AB9006EA35E033" ma:contentTypeVersion="13" ma:contentTypeDescription="Create a new document." ma:contentTypeScope="" ma:versionID="ea34f7ff68e9345f5de48f2c82928277">
  <xsd:schema xmlns:xsd="http://www.w3.org/2001/XMLSchema" xmlns:xs="http://www.w3.org/2001/XMLSchema" xmlns:p="http://schemas.microsoft.com/office/2006/metadata/properties" xmlns:ns2="27a02739-a46b-45b1-a4cf-5bb77659035d" xmlns:ns3="a5f3dc4b-17e6-4cec-919e-2a0c17741393" targetNamespace="http://schemas.microsoft.com/office/2006/metadata/properties" ma:root="true" ma:fieldsID="4809237b64b0298f32e282e2d45cb8d1" ns2:_="" ns3:_="">
    <xsd:import namespace="27a02739-a46b-45b1-a4cf-5bb77659035d"/>
    <xsd:import namespace="a5f3dc4b-17e6-4cec-919e-2a0c177413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02739-a46b-45b1-a4cf-5bb776590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f3dc4b-17e6-4cec-919e-2a0c177413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6CEAF-8E2B-434B-B8F6-E2038B773B90}">
  <ds:schemaRefs>
    <ds:schemaRef ds:uri="http://schemas.microsoft.com/sharepoint/v3/contenttype/forms"/>
  </ds:schemaRefs>
</ds:datastoreItem>
</file>

<file path=customXml/itemProps2.xml><?xml version="1.0" encoding="utf-8"?>
<ds:datastoreItem xmlns:ds="http://schemas.openxmlformats.org/officeDocument/2006/customXml" ds:itemID="{3D53014F-171C-40BA-9783-A192E839F25D}">
  <ds:schemaRefs>
    <ds:schemaRef ds:uri="http://purl.org/dc/dcmitype/"/>
    <ds:schemaRef ds:uri="http://schemas.openxmlformats.org/package/2006/metadata/core-properties"/>
    <ds:schemaRef ds:uri="http://schemas.microsoft.com/office/2006/documentManagement/types"/>
    <ds:schemaRef ds:uri="a5f3dc4b-17e6-4cec-919e-2a0c17741393"/>
    <ds:schemaRef ds:uri="http://schemas.microsoft.com/office/2006/metadata/properties"/>
    <ds:schemaRef ds:uri="http://purl.org/dc/elements/1.1/"/>
    <ds:schemaRef ds:uri="http://purl.org/dc/terms/"/>
    <ds:schemaRef ds:uri="http://schemas.microsoft.com/office/infopath/2007/PartnerControls"/>
    <ds:schemaRef ds:uri="27a02739-a46b-45b1-a4cf-5bb77659035d"/>
    <ds:schemaRef ds:uri="http://www.w3.org/XML/1998/namespace"/>
  </ds:schemaRefs>
</ds:datastoreItem>
</file>

<file path=customXml/itemProps3.xml><?xml version="1.0" encoding="utf-8"?>
<ds:datastoreItem xmlns:ds="http://schemas.openxmlformats.org/officeDocument/2006/customXml" ds:itemID="{8D6CFCAF-AB3D-4B96-A458-CD321DBD8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02739-a46b-45b1-a4cf-5bb77659035d"/>
    <ds:schemaRef ds:uri="a5f3dc4b-17e6-4cec-919e-2a0c17741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12461</TotalTime>
  <Words>2322</Words>
  <Application>Microsoft Office PowerPoint</Application>
  <PresentationFormat>Widescreen</PresentationFormat>
  <Paragraphs>278</Paragraphs>
  <Slides>35</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Helvetica Neue</vt:lpstr>
      <vt:lpstr>Proxima Nova</vt:lpstr>
      <vt:lpstr>Wingdings</vt:lpstr>
      <vt:lpstr>CIBMTR Final March 2014</vt:lpstr>
      <vt:lpstr>1_Office Theme</vt:lpstr>
      <vt:lpstr>2_Office Theme</vt:lpstr>
      <vt:lpstr>PowerPoint Presentation</vt:lpstr>
      <vt:lpstr>PowerPoint Presentation</vt:lpstr>
      <vt:lpstr>Transplantation for Myelodysplastic Syndromes:  Who, When and How? </vt:lpstr>
      <vt:lpstr>Disclosures</vt:lpstr>
      <vt:lpstr>Outline</vt:lpstr>
      <vt:lpstr>What is MDS and how common is it?</vt:lpstr>
      <vt:lpstr>What are the risk categories for MDS?</vt:lpstr>
      <vt:lpstr>How do we treat MDS? </vt:lpstr>
      <vt:lpstr>How do we decide which treatment approach is best?</vt:lpstr>
      <vt:lpstr>Allogeneic Transplantation for MDS</vt:lpstr>
      <vt:lpstr>What is allogeneic hematopoietic cell transplantation (HCT)? </vt:lpstr>
      <vt:lpstr>What are stem cells?</vt:lpstr>
      <vt:lpstr>What are the risks and benefits of a transplant?</vt:lpstr>
      <vt:lpstr>Medicare Coverage With Evidence Development Program</vt:lpstr>
      <vt:lpstr>To transplant or not…… </vt:lpstr>
      <vt:lpstr>BMT CTN 1102 Study Design:  Multicenter, biologic assignment study </vt:lpstr>
      <vt:lpstr>Clinical outcomes  (Donor arm=260 and No donor arm=124 patients)</vt:lpstr>
      <vt:lpstr>Quality of life similar in both groups</vt:lpstr>
      <vt:lpstr>Study conclusions</vt:lpstr>
      <vt:lpstr>What does it mean for me as a patient with MDS?</vt:lpstr>
      <vt:lpstr>HLA Today: A new program from  Be The Match</vt:lpstr>
      <vt:lpstr>Who will be my donor?</vt:lpstr>
      <vt:lpstr>What is the process of allogeneic transplant</vt:lpstr>
      <vt:lpstr>Potential complications of allogeneic transplant</vt:lpstr>
      <vt:lpstr>Graft versus host disease (GVHD)</vt:lpstr>
      <vt:lpstr>Impact of late effects on morbidity</vt:lpstr>
      <vt:lpstr>What determines the success of transplants?</vt:lpstr>
      <vt:lpstr> How to prepare for transplant and improve chances of a successful outcome </vt:lpstr>
      <vt:lpstr>What can I do as a potential transplant caregiver?</vt:lpstr>
      <vt:lpstr>Potential challenges for transplant as treatment plan </vt:lpstr>
      <vt:lpstr>What can we do as hematology/ oncology providers?</vt:lpstr>
      <vt:lpstr>To conclude: Allogeneic HCT for MDS</vt:lpstr>
      <vt:lpstr>Acknowledgements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Barriers to Allogeneic Hematopoietic Cell Transplantation (HCT) for Patients with Myelodysplastic Syndromes (MDS)</dc:title>
  <dc:creator>Khera, Nandita, M.D., M.P.H.</dc:creator>
  <cp:lastModifiedBy>Susan Stewart</cp:lastModifiedBy>
  <cp:revision>65</cp:revision>
  <dcterms:created xsi:type="dcterms:W3CDTF">2021-07-13T15:17:22Z</dcterms:created>
  <dcterms:modified xsi:type="dcterms:W3CDTF">2021-11-01T18:24:14Z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0x0101006AFF25A52EBC104FA6AB9006EA35E033</vt:lpwstr>
  </property>
</Properties>
</file>