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2" r:id="rId2"/>
    <p:sldId id="466" r:id="rId3"/>
    <p:sldId id="468" r:id="rId4"/>
    <p:sldId id="477" r:id="rId5"/>
    <p:sldId id="469" r:id="rId6"/>
    <p:sldId id="472" r:id="rId7"/>
    <p:sldId id="473" r:id="rId8"/>
    <p:sldId id="480" r:id="rId9"/>
    <p:sldId id="476" r:id="rId10"/>
    <p:sldId id="479" r:id="rId11"/>
    <p:sldId id="482" r:id="rId12"/>
    <p:sldId id="488" r:id="rId13"/>
    <p:sldId id="470" r:id="rId14"/>
    <p:sldId id="475" r:id="rId15"/>
    <p:sldId id="481" r:id="rId16"/>
    <p:sldId id="483" r:id="rId17"/>
    <p:sldId id="484" r:id="rId18"/>
    <p:sldId id="485" r:id="rId19"/>
    <p:sldId id="492" r:id="rId20"/>
    <p:sldId id="471" r:id="rId21"/>
    <p:sldId id="487" r:id="rId22"/>
    <p:sldId id="486" r:id="rId23"/>
    <p:sldId id="489" r:id="rId24"/>
    <p:sldId id="490" r:id="rId25"/>
    <p:sldId id="494" r:id="rId26"/>
    <p:sldId id="467" r:id="rId27"/>
    <p:sldId id="496" r:id="rId28"/>
    <p:sldId id="499" r:id="rId29"/>
    <p:sldId id="498" r:id="rId30"/>
    <p:sldId id="495" r:id="rId31"/>
    <p:sldId id="500" r:id="rId32"/>
    <p:sldId id="502" r:id="rId33"/>
    <p:sldId id="503" r:id="rId34"/>
    <p:sldId id="504" r:id="rId35"/>
    <p:sldId id="505" r:id="rId36"/>
    <p:sldId id="508" r:id="rId37"/>
    <p:sldId id="509" r:id="rId38"/>
    <p:sldId id="507" r:id="rId39"/>
    <p:sldId id="510" r:id="rId40"/>
    <p:sldId id="51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FBEB-6610-00E1-B671-BEA7D7516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E8450-B6A8-2FD9-8FED-2517063F1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6F94C-4A27-6DB4-B2EA-57EE1100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7D76-E8E5-DD2A-FD80-EB7F2111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9146-48CF-1AD7-AD70-2030C11A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9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F95C-1F61-C03C-2134-246B4051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90F35-E625-4B1A-CEAF-6398E6A77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3E506-CB91-DD0D-054C-A9252A81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9E89A-0421-E318-E67A-D5ED635D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315A-03E2-86A4-4162-C0667567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A608B-00D1-EF74-30D8-B518D6504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104E0-0B12-529B-25DC-E548732D4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D64CC-1228-BA6B-B499-78BDA32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5C9B-5DE2-F2B0-7C06-4239B801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512B-3251-2A8F-C708-852610F3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2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A3CF-9053-1109-34A3-2839183A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ADAF4-21B3-4689-B6FD-FE9FA6E52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1BFE-8182-96C1-534F-5F776FF0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BF600-D60F-0102-505B-BA9FAF1A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0A1A2-B082-24E1-C70F-1B64B1D8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0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7A22-9FC5-19D6-598A-AC805BF6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120F8-88FA-F244-C59A-A164CBAC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2787-4B28-3D81-B71E-66B9D0BE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8C0AA-69FE-8CB1-404B-1910E14F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7B1D3-4F71-7AEE-AE4B-05647323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3CA5-6A77-908B-95A1-18042161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7A23-5716-6BC2-7B9B-971AA4280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8A364-3BB4-9068-F97B-5A4B7FD20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2881C-4557-BFDA-E43D-9BF5075B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AD3B9-4648-E55C-A0A5-6FA70C8F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E93D2-5AA8-5F6F-BDA1-CA658150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9AD3-0EA9-7A75-4097-6499C975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DE7C9-802D-6607-3F48-0D9AFD4A6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21C63-8630-B5AF-274E-C871C9BA5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5F2D7-A241-FB6F-F56D-8D7764548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E2612-47C9-81C5-BBE8-7B95975B0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3F186-0D5F-03CD-8819-E02215B5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5265E-98FC-1BCB-3719-B746FC71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A3C05-C051-50C1-F714-9F9F941F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5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25D1-5237-0104-51C2-6830FB37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947E4-856D-5B36-2230-E8BE75F8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FE7C7-6DEF-8F72-1ACD-2FF24F3A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43950-D92E-6A27-018A-477B3164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5FF63-C8A5-4DEA-8A42-EBBE099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D7312-0A70-196A-2AE3-49865C3C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3B6B1-0BA0-6720-58B7-0B5B48B0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E0A4A-E3DA-3703-CF87-7114A715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3BF5-54BC-8B38-C14D-AAE34BFE5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DD30F-0686-B7B4-5068-EC27AB016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A517-38FC-1F3C-997C-E167B387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35D2A-E082-7985-A569-40794390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5A6B6-BC13-9F95-27C0-C88113AD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C3DD-F995-67E2-36BC-F9D31973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CD2BD-CC33-0D50-D135-A4395F83D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DA094-E62B-4FFC-BA41-1D768FC56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28392-54BE-7352-F965-E857E1ED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8B6E4-8471-0673-5C49-534939D6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861F-1CC8-385E-E772-3BFC72B3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53191C-D64B-0C43-F65E-1EE16F30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3A929-B995-C717-F6EE-329C4028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B5048-EE7B-2A7E-F498-FD0C96FC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EDFF8-1456-4578-91E5-95E9C3C0DE3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0735D-488D-406B-CEDF-6C1587307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4FF6-3D33-700D-B962-E11C21F42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C2B44-2189-4774-9822-3A3ADE60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elp@bmtinfonet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4787" y="431757"/>
            <a:ext cx="10818949" cy="211557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A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Transplant or CAR T-cell Therapy:</a:t>
            </a:r>
            <a:endParaRPr lang="en-US" sz="4000" dirty="0">
              <a:solidFill>
                <a:srgbClr val="087AC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7A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How to Make the </a:t>
            </a:r>
            <a:r>
              <a:rPr lang="en-US" sz="4000" b="1" dirty="0">
                <a:solidFill>
                  <a:srgbClr val="087AC0"/>
                </a:solidFill>
                <a:latin typeface="Arial"/>
                <a:cs typeface="Arial"/>
              </a:rPr>
              <a:t>C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87A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hoice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87AC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9664" y="5087440"/>
            <a:ext cx="11024072" cy="1285260"/>
          </a:xfrm>
          <a:prstGeom prst="rect">
            <a:avLst/>
          </a:prstGeom>
        </p:spPr>
        <p:txBody>
          <a:bodyPr vert="horz" lIns="93345" tIns="46672" rIns="93345" bIns="46672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39694" rtl="0" eaLnBrk="1" fontAlgn="auto" latinLnBrk="0" hangingPunct="1">
              <a:lnSpc>
                <a:spcPct val="90000"/>
              </a:lnSpc>
              <a:spcBef>
                <a:spcPts val="9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Daniel J. Landsburg, MD</a:t>
            </a:r>
          </a:p>
          <a:p>
            <a:pPr marL="0" marR="0" lvl="0" indent="0" algn="ctr" defTabSz="839694" rtl="0" eaLnBrk="1" fontAlgn="auto" latinLnBrk="0" hangingPunct="1">
              <a:lnSpc>
                <a:spcPct val="90000"/>
              </a:lnSpc>
              <a:spcBef>
                <a:spcPts val="9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Associate Professor of Clinical Medicine</a:t>
            </a:r>
          </a:p>
          <a:p>
            <a:pPr marL="0" marR="0" lvl="0" indent="0" algn="ctr" defTabSz="839694" rtl="0" eaLnBrk="1" fontAlgn="auto" latinLnBrk="0" hangingPunct="1">
              <a:lnSpc>
                <a:spcPct val="90000"/>
              </a:lnSpc>
              <a:spcBef>
                <a:spcPts val="91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Hospital of the University of Pennsylvania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3169" y="6524787"/>
            <a:ext cx="184731" cy="427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98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20DBD-1F46-D21F-D0F4-75360D630181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FFFC50-D38D-1348-A731-23B186C6C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46A7C9-5972-F94B-8414-42A0A73BF042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07D73-1283-E846-AF89-EC56151680BE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1026" name="Picture 2" descr="Daniel J. Landsburg, MD">
            <a:extLst>
              <a:ext uri="{FF2B5EF4-FFF2-40B4-BE49-F238E27FC236}">
                <a16:creationId xmlns:a16="http://schemas.microsoft.com/office/drawing/2014/main" id="{AC550D78-AC61-B68F-6FD2-F6913C79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3" y="1978581"/>
            <a:ext cx="2250926" cy="30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6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7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and CART19 Process and Side Effects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431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Pre-ASCT/CART19 – Pre-Treatment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 testing for exposure to viruses (specifically hepatitis B/C and HIV)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function evaluation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 function evaluation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testing (rare)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 clearance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Age-appropriate cancer screening 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colonoscopy, mammogram)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Abnormal testing results may prompt referral to a specialist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79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ASCT/CART19 – 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 team (MDs and APPs)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may be transferred from a lymphoma team to a cell therapy team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Inpatient provider team will provide care if/when hospitalized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therapy nurses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 may logistics and support patients during the pre-ASCT/CART19 process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workers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team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29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–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837" y="1575655"/>
            <a:ext cx="8736325" cy="370668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320716" y="3705726"/>
            <a:ext cx="0" cy="471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7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– Stem Cell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 from the blood through a process called apheresis (filtration circuit)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Rarely through aspiration from the bone marrow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need to have an apheresis catheter placed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“mobilize” stem cells from the bone marrow to the blood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natural bone marrow recovery from recent chemotherapy + GCSF (~2 weeks prior)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Mozobil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/GCSF injections starting a few days prior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1-3 days of apheresis needed to collect adequate stem cells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36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– Hospitalization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+mn-lt"/>
              </a:rPr>
              <a:t>– Initial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high dose chemotherapy during the first 5-6 days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experience GI symptoms during that time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stem cell reinfusion one day after completion of chemo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 at bedside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 cells are thawed in a hot water bath and reinfused through a central line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Providers, nurses and stem cell lab staff present during the procedure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Odor from stem cell preservative may permeate for a few days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45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– Hospitalization –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041"/>
            <a:ext cx="10515600" cy="48679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side effects (nausea/vomiting/diarrhea/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mucositis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require IV fluids or IV anti-nausea medications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benefit from several days of total parenteral nutrition (TPN)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Fevers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always due to infection, but typically antibiotics are given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blood counts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all patients need transfusions of red blood cells and platelets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fatigue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455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– Hospitalization –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counts start to increase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neutropenic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requiring regular red cell or platelet transfusions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 symptoms improve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requiring IV medications or TPN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level improves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needing significant assistance from nurses or medical assistants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489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– Recovery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recovery periods is 2-3 months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feel more fatigued after returning home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activity required when living at home as compared to a hospital room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return to regular activities as tolerated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with your provider team about precautions when in public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periodic lab work and office visits during first 3 months post-ASCT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PET-CT or CT scans performed ~day 100 after ASCT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94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– Long-Term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Mildly decreased blood counts (common)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Infertility (may have already occurred)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natural antibody production (hypogammaglobinemia)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treat with intravenous immune globulin 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IVIg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 damage (rare)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Severely decreased blood counts (rare)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secondary cancer (rare)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27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661"/>
            <a:ext cx="10515600" cy="461270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this workshop participants will understand: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criteria used to determine whether a stem cell transplant or CAR T-cell therapy is the best treatment option for a patient with lymphoma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involved in preparing for, undergoing and recovering from a stem cell transplant compared to CAR T-cell therapy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short and long-term side effects of a stem cell transplant compared to CAR T-cell therapy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218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Process – CART19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8198733" y="5845444"/>
            <a:ext cx="3641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Cytotherapy</a:t>
            </a:r>
            <a:r>
              <a:rPr lang="en-US" sz="1600" dirty="0">
                <a:solidFill>
                  <a:srgbClr val="C00000"/>
                </a:solidFill>
              </a:rPr>
              <a:t>, 2017; 19: 1015–1024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076" y="1436162"/>
            <a:ext cx="5555848" cy="41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– T-cell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Taken from the blood through a process called apheresis (filtration circuit)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or may not need to have an apheresis catheter placed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patients may collect with two peripheral IVs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need for mobilization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cells are naturally present in the blood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1 day of apheresis needed to collect adequate T cells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245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– Infusion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 done inpatient or outpatient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Depends on CART19 product, patient characteristics, disease status, etc…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lymphodepleting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chemotherapy a few days prior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 is to prime immune system to receive CART19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post-infusion may be done inpatient or outpatient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Inpatient – typically ~7-10 day hospital stay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Outpatient – at least weekly office visits/lab work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32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–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043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Cytokine release syndrome (CRS)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or more of fever, low blood pressure, low oxygen level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not be treated if mild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treatments: Tylenol,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tocilizumab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 effector cell-associated neurotoxicity (ICANS)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or more of confusion, disorientation, inattention, seizures (rare), brain swelling (rare)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treated when present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treatment: dexamethasone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46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–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043"/>
            <a:ext cx="10515600" cy="48198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minimal recovery time if side effects are not severe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“live” within 2 hours of medical center for 30 days after infusion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living far away will require temporary housing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living with a caregiver for 30 days after infusion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not drive for 60 days after infusion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have periodic lab work and office visits during first 3 months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PET-CT or CT scans performed ~30-90 days after infusion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32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– Long-Term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Mildly decreased blood counts (common)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Decreased natural antibody production (hypogammaglobinemia)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treat with intravenous immune globulin 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IVIg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susceptibility to infection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 damage (rare)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Severely decreased blood counts (rare)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172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Vaccination Post-ASCT/CART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245"/>
            <a:ext cx="10381735" cy="42672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 vary by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7363417" y="6052385"/>
            <a:ext cx="4576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Infect Dis </a:t>
            </a:r>
            <a:r>
              <a:rPr lang="en-US" sz="1600" dirty="0" err="1">
                <a:solidFill>
                  <a:srgbClr val="C00000"/>
                </a:solidFill>
              </a:rPr>
              <a:t>Clin</a:t>
            </a:r>
            <a:r>
              <a:rPr lang="en-US" sz="1600" dirty="0">
                <a:solidFill>
                  <a:srgbClr val="C00000"/>
                </a:solidFill>
              </a:rPr>
              <a:t> North Am. 2019 June ; 33(2): 593–609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60" y="1760591"/>
            <a:ext cx="8943664" cy="42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7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Outcomes Following ASCT and CART19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269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Outcomes – DLBCL/HGBL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417" y="2458659"/>
            <a:ext cx="4360153" cy="2407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~50% 5-year remission rate following ASCT whether early or late relapse for patients who respond to salvage 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6920850" y="5845444"/>
            <a:ext cx="4919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Biol Blood Marrow Transplant. 2014 Nov;20(11):1729-36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99" y="1532591"/>
            <a:ext cx="5463251" cy="42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7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Outcomes – DLBCL/HGBL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184" y="2568411"/>
            <a:ext cx="4506034" cy="18972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30-40% 5-year remission rate following CART19 (as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≥3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line therapy) for Yescarta or Kymriah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8079026" y="5708815"/>
            <a:ext cx="3760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Blood. 2023 May 11;141(19):2307-2315.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N </a:t>
            </a:r>
            <a:r>
              <a:rPr lang="en-US" sz="1600" dirty="0" err="1">
                <a:solidFill>
                  <a:srgbClr val="C00000"/>
                </a:solidFill>
              </a:rPr>
              <a:t>Engl</a:t>
            </a:r>
            <a:r>
              <a:rPr lang="en-US" sz="1600" dirty="0">
                <a:solidFill>
                  <a:srgbClr val="C00000"/>
                </a:solidFill>
              </a:rPr>
              <a:t> J Med. 2021 Feb 18;384(7):673-674.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894" y="997801"/>
            <a:ext cx="3889094" cy="2083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596" y="3351059"/>
            <a:ext cx="3935392" cy="257536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3615292" y="993113"/>
            <a:ext cx="1365918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Yescarta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3150145" y="3517016"/>
            <a:ext cx="2453908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CTL019 (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Kymriah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702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Learning Objectives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785"/>
            <a:ext cx="10515600" cy="46127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Likelihood of a cure and quality of life following a stem cell transplant compared to CAR T-cell therapy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options if a patient does not achieve or remain in remission following a stem cell transplant or CAR T-cell therapy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872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Outcomes – Follicular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417" y="2458659"/>
            <a:ext cx="4360153" cy="2407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~50% 15-year remission rate following ASCT, not necessarily receiving salvage 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8282763" y="5845443"/>
            <a:ext cx="3557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Br J </a:t>
            </a:r>
            <a:r>
              <a:rPr lang="en-US" sz="1600" dirty="0" err="1">
                <a:solidFill>
                  <a:srgbClr val="C00000"/>
                </a:solidFill>
              </a:rPr>
              <a:t>Haematol</a:t>
            </a:r>
            <a:r>
              <a:rPr lang="en-US" sz="1600" dirty="0">
                <a:solidFill>
                  <a:srgbClr val="C00000"/>
                </a:solidFill>
              </a:rPr>
              <a:t>. 2023 Apr;201(2):319-325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21" y="1766400"/>
            <a:ext cx="5625296" cy="37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38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Outcomes – Follicular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417" y="2260322"/>
            <a:ext cx="4360153" cy="2407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70-80% 1-year remission rate following CART19 (as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≥3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line therapy) for Yescarta or Kymriah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8282763" y="5739113"/>
            <a:ext cx="355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Lancet </a:t>
            </a:r>
            <a:r>
              <a:rPr lang="en-US" sz="1600" dirty="0" err="1">
                <a:solidFill>
                  <a:srgbClr val="C00000"/>
                </a:solidFill>
              </a:rPr>
              <a:t>Oncol</a:t>
            </a:r>
            <a:r>
              <a:rPr lang="en-US" sz="1600" dirty="0">
                <a:solidFill>
                  <a:srgbClr val="C00000"/>
                </a:solidFill>
              </a:rPr>
              <a:t>. 2022 Jan;23(1):91-103</a:t>
            </a:r>
          </a:p>
          <a:p>
            <a:r>
              <a:rPr lang="en-US" sz="1600" dirty="0">
                <a:solidFill>
                  <a:srgbClr val="C00000"/>
                </a:solidFill>
              </a:rPr>
              <a:t>Nat Med. 2022 Feb;28(2):325-332.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41" y="3787844"/>
            <a:ext cx="5139159" cy="221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99" y="1545092"/>
            <a:ext cx="5440101" cy="193297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4275801" y="1302008"/>
            <a:ext cx="2654388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Yescarta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(blue line)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4275801" y="3737883"/>
            <a:ext cx="1209041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Kymriah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5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ASCT Outcomes – Mantle Cell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417" y="2458659"/>
            <a:ext cx="4360153" cy="2407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~80% 6-year remission rate following ASCT if receiving 3 years of rituximab maintenance afterwards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7729870" y="5845443"/>
            <a:ext cx="411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 </a:t>
            </a:r>
            <a:r>
              <a:rPr lang="en-US" sz="1600" dirty="0" err="1">
                <a:solidFill>
                  <a:srgbClr val="C00000"/>
                </a:solidFill>
              </a:rPr>
              <a:t>Engl</a:t>
            </a:r>
            <a:r>
              <a:rPr lang="en-US" sz="1600" dirty="0">
                <a:solidFill>
                  <a:srgbClr val="C00000"/>
                </a:solidFill>
              </a:rPr>
              <a:t> J Med. 2017 Sep 28;377(13):1250-1260.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767" y="1647304"/>
            <a:ext cx="4919240" cy="379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6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CART19 Outcomes – Mantle Cell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460" y="2541374"/>
            <a:ext cx="3890292" cy="24073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~50% 3-year remission rate following Tecartus (as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≥3</a:t>
            </a:r>
            <a:r>
              <a:rPr lang="en-US" sz="24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line therapy)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8282763" y="5739113"/>
            <a:ext cx="3557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J </a:t>
            </a:r>
            <a:r>
              <a:rPr lang="en-US" sz="1600" dirty="0" err="1">
                <a:solidFill>
                  <a:srgbClr val="C00000"/>
                </a:solidFill>
              </a:rPr>
              <a:t>Clin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Oncol</a:t>
            </a:r>
            <a:r>
              <a:rPr lang="en-US" sz="1600" dirty="0">
                <a:solidFill>
                  <a:srgbClr val="C00000"/>
                </a:solidFill>
              </a:rPr>
              <a:t>. 2023 Jan 20;41(3):555-567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92" y="2066886"/>
            <a:ext cx="6805696" cy="311291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2977948" y="1678193"/>
            <a:ext cx="1286043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Tecartus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26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7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Treatment Options Beyond ASCT or CART19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205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Therapies after ASCT or CART19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699"/>
            <a:ext cx="10515600" cy="46468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Diffuse large B cell lymphoma (DLBCL)/high grade B cell lymphoma (HGBL)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ASCT or CART19 (if not previously received)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Bispecific antibodies 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epcoritamab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glofitamab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Follicular Lymphoma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Bispecific antibodies 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mosunetuzumab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clinical trials for DLBCL/HGBL, FL or MCL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118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Bispecific Antibodies – DLBCL/HGBL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529" y="4741381"/>
            <a:ext cx="9932011" cy="6688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~40% PFS at 12 months, with durable responses for those achieving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7729870" y="5673015"/>
            <a:ext cx="411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J Clin Oncol. 2023 Apr 20;41(12):2238-2247.</a:t>
            </a:r>
          </a:p>
          <a:p>
            <a:r>
              <a:rPr lang="en-US" sz="1600" dirty="0">
                <a:solidFill>
                  <a:srgbClr val="C00000"/>
                </a:solidFill>
              </a:rPr>
              <a:t>N </a:t>
            </a:r>
            <a:r>
              <a:rPr lang="en-US" sz="1600" dirty="0" err="1">
                <a:solidFill>
                  <a:srgbClr val="C00000"/>
                </a:solidFill>
              </a:rPr>
              <a:t>Engl</a:t>
            </a:r>
            <a:r>
              <a:rPr lang="en-US" sz="1600" dirty="0">
                <a:solidFill>
                  <a:srgbClr val="C00000"/>
                </a:solidFill>
              </a:rPr>
              <a:t> J Med. 2022 Dec 15;387(24):2220-2231.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6928"/>
            <a:ext cx="4282633" cy="2611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911" y="1698604"/>
            <a:ext cx="3912243" cy="262745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3244248" y="1894547"/>
            <a:ext cx="1876585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Epcoritamab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8590487" y="1894547"/>
            <a:ext cx="1876585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Glofitamab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6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Bispecific Antibodies – Follicular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1759" y="2270365"/>
            <a:ext cx="3362669" cy="24361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~60% PFS at 12 months, with durable responses for those achieving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962B3-35FF-8635-0E4B-9BC2873EEF50}"/>
              </a:ext>
            </a:extLst>
          </p:cNvPr>
          <p:cNvSpPr txBox="1"/>
          <p:nvPr/>
        </p:nvSpPr>
        <p:spPr>
          <a:xfrm>
            <a:off x="7729871" y="5866200"/>
            <a:ext cx="3623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</a:rPr>
              <a:t>Lancet Oncol. 2022 Aug;23(8):1055-1065.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CF798-3B52-FB50-84E0-2CE13B8F50E8}"/>
              </a:ext>
            </a:extLst>
          </p:cNvPr>
          <p:cNvGrpSpPr/>
          <p:nvPr/>
        </p:nvGrpSpPr>
        <p:grpSpPr>
          <a:xfrm>
            <a:off x="461962" y="6133424"/>
            <a:ext cx="11487742" cy="570916"/>
            <a:chOff x="352129" y="6116359"/>
            <a:chExt cx="11487742" cy="5709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8ED0B6-A694-2348-A832-53540520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AA321-BEA6-1785-01A5-FA230C68D856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81532-EAF1-F04A-ABB0-E766B1613551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85" y="2049576"/>
            <a:ext cx="6701742" cy="229178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 txBox="1">
            <a:spLocks/>
          </p:cNvSpPr>
          <p:nvPr/>
        </p:nvSpPr>
        <p:spPr>
          <a:xfrm>
            <a:off x="3642092" y="1679510"/>
            <a:ext cx="2453908" cy="66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Mosunetuzumab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5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28" y="1011149"/>
            <a:ext cx="11640949" cy="50672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ASCT and CART19 are excellent treatment options for DLBCL/HGBL, FL and MCL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 factors may contribute to the decision to proceed with ASCT or CART19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FDA approval based upon type of lymphoma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factors (age, overall health, social situation)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 factors (disease growth rate, response to last therapy)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Short-term toxicities are common, long-term toxicities are rare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but not all patients will achieve long-term remission following ASCT or CART19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recommendations should be individualized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554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129" y="1872162"/>
            <a:ext cx="6626187" cy="211557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3169" y="6524787"/>
            <a:ext cx="184731" cy="427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98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20DBD-1F46-D21F-D0F4-75360D630181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FFFC50-D38D-1348-A731-23B186C6C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46A7C9-5972-F94B-8414-42A0A73BF042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07D73-1283-E846-AF89-EC56151680BE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pic>
        <p:nvPicPr>
          <p:cNvPr id="3" name="Picture 8" descr="A person in a white coat and blue tie&#10;&#10;Description automatically generated">
            <a:extLst>
              <a:ext uri="{FF2B5EF4-FFF2-40B4-BE49-F238E27FC236}">
                <a16:creationId xmlns:a16="http://schemas.microsoft.com/office/drawing/2014/main" id="{A7CE74CB-319C-F89C-5567-4DDA65FE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54" y="862513"/>
            <a:ext cx="2519577" cy="3261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8EC0D-C99E-F8D5-89C5-F496063D7E7E}"/>
              </a:ext>
            </a:extLst>
          </p:cNvPr>
          <p:cNvSpPr txBox="1"/>
          <p:nvPr/>
        </p:nvSpPr>
        <p:spPr>
          <a:xfrm>
            <a:off x="7802057" y="4201760"/>
            <a:ext cx="2985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/>
                <a:cs typeface="Arial Narrow" panose="020B0604020202020204" pitchFamily="34" charset="0"/>
              </a:rPr>
              <a:t>Daniel Landsburg, </a:t>
            </a:r>
            <a:r>
              <a:rPr lang="en-US" sz="1800" b="1" dirty="0">
                <a:latin typeface="Arial"/>
                <a:ea typeface="+mn-lt"/>
                <a:cs typeface="+mn-lt"/>
              </a:rPr>
              <a:t>MD</a:t>
            </a:r>
            <a:endParaRPr lang="en-US" b="1" dirty="0"/>
          </a:p>
          <a:p>
            <a:pPr algn="ctr"/>
            <a:r>
              <a:rPr lang="en-US" sz="1800" dirty="0">
                <a:latin typeface="Arial"/>
                <a:ea typeface="+mn-lt"/>
                <a:cs typeface="+mn-lt"/>
              </a:rPr>
              <a:t>Perelman School of Medicine of the University of Pennsylvania </a:t>
            </a:r>
            <a:endParaRPr lang="en-US" sz="1800" dirty="0">
              <a:latin typeface="Arial"/>
              <a:cs typeface="Quire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5DBB3-2BE9-AD75-402C-5C8A14ED8EEF}"/>
              </a:ext>
            </a:extLst>
          </p:cNvPr>
          <p:cNvSpPr txBox="1"/>
          <p:nvPr/>
        </p:nvSpPr>
        <p:spPr>
          <a:xfrm>
            <a:off x="2867890" y="5805059"/>
            <a:ext cx="897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5"/>
                </a:solidFill>
                <a:latin typeface="Arial"/>
                <a:cs typeface="Arial"/>
              </a:rPr>
              <a:t>Many thanks to  Kite, a Gilead Company for support of this webinar.</a:t>
            </a:r>
            <a:b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55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78714"/>
            <a:ext cx="1071124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Introduction to Cellular Therapy/Treatment Criteria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7236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2129" y="2005914"/>
            <a:ext cx="11024072" cy="211557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3169" y="6524787"/>
            <a:ext cx="184731" cy="427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98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20DBD-1F46-D21F-D0F4-75360D630181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FFFC50-D38D-1348-A731-23B186C6C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46A7C9-5972-F94B-8414-42A0A73BF042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07D73-1283-E846-AF89-EC56151680BE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Transplant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 and CAR T-cell Therapy</a:t>
              </a:r>
            </a:p>
          </p:txBody>
        </p:sp>
      </p:grp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9D4742-9326-FFA3-2F66-F01FDB819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03" y="1617414"/>
            <a:ext cx="5498580" cy="4190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FFF13-9E7F-CE93-CE72-8D1833B99024}"/>
              </a:ext>
            </a:extLst>
          </p:cNvPr>
          <p:cNvSpPr txBox="1"/>
          <p:nvPr/>
        </p:nvSpPr>
        <p:spPr>
          <a:xfrm>
            <a:off x="6507038" y="2521530"/>
            <a:ext cx="4869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Visit our website: bmtinfonet.org</a:t>
            </a:r>
          </a:p>
          <a:p>
            <a:endParaRPr lang="en-US" sz="2400" dirty="0"/>
          </a:p>
          <a:p>
            <a:r>
              <a:rPr lang="en-US" sz="2400" dirty="0"/>
              <a:t>Email us: </a:t>
            </a:r>
            <a:r>
              <a:rPr lang="en-US" sz="2400" dirty="0">
                <a:hlinkClick r:id="rId4"/>
              </a:rPr>
              <a:t>Help@bmtinfonet.org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Give us a call: 888-597-7674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11F2A-15E1-8D5E-C187-F39DB625FF22}"/>
              </a:ext>
            </a:extLst>
          </p:cNvPr>
          <p:cNvSpPr txBox="1"/>
          <p:nvPr/>
        </p:nvSpPr>
        <p:spPr>
          <a:xfrm>
            <a:off x="2299855" y="778610"/>
            <a:ext cx="87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Let Us Know How BMT InfoNet Can Help You! </a:t>
            </a:r>
          </a:p>
        </p:txBody>
      </p:sp>
    </p:spTree>
    <p:extLst>
      <p:ext uri="{BB962C8B-B14F-4D97-AF65-F5344CB8AC3E}">
        <p14:creationId xmlns:p14="http://schemas.microsoft.com/office/powerpoint/2010/main" val="182411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25" y="1085526"/>
            <a:ext cx="11867949" cy="46127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Autologous stem cell transplant (ASCT):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reinfusion of previously-collected stem cells from the patient in order to aid in recovery of blood cell production after treatment with high dose chemotherapy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Chimeric antigen receptor-modified T cells (CART):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cells collected from the patient that are genetically modified to express a marker on the surface which is directed at a specific target on lymphoma cells (most commonly CD19)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3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Allogeneic hematopoietic cell transplant (</a:t>
            </a:r>
            <a:r>
              <a:rPr lang="en-US" sz="23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alloHCT</a:t>
            </a:r>
            <a:r>
              <a:rPr lang="en-US" sz="23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3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infusion of donor stem cells to induce graft vs tumor effect and aid in recovery of blood cell production following treatment with chemotherapy (not discussed)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57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Lymphoma subtypes treated with ASCT or CART19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2" y="899737"/>
            <a:ext cx="11306526" cy="46127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Diffuse large B cell lymphoma (DLBCL)/high grade B cell lymphoma (HGBL)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Aggressive B cell lymphoma, curable with chemotherapy, relapses are often fatal unless treated effectively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Follicular lymphoma (FL)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Indolent B cell lymphoma, not curable with chemotherapy, many patients will survive multiple relapses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Mantle cell lymphoma (MCL)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Technically indolent B cell lymphoma but behaves aggressively, not curable with chemotherapy, relapses are often fatal unless treated effectively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61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Indications for ASCT vs CART19 by subtype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94081"/>
              </p:ext>
            </p:extLst>
          </p:nvPr>
        </p:nvGraphicFramePr>
        <p:xfrm>
          <a:off x="2032000" y="1027674"/>
          <a:ext cx="8128000" cy="4951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274876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98485028"/>
                    </a:ext>
                  </a:extLst>
                </a:gridCol>
              </a:tblGrid>
              <a:tr h="979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</a:t>
                      </a:r>
                      <a:r>
                        <a:rPr lang="en-US" sz="2400" baseline="0" dirty="0"/>
                        <a:t> of therapy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727153"/>
                  </a:ext>
                </a:extLst>
              </a:tr>
              <a:tr h="979927">
                <a:tc>
                  <a:txBody>
                    <a:bodyPr/>
                    <a:lstStyle/>
                    <a:p>
                      <a:r>
                        <a:rPr lang="en-US" sz="2400" dirty="0"/>
                        <a:t>DLBCL/HGBL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ASCT</a:t>
                      </a:r>
                      <a:r>
                        <a:rPr lang="en-US" baseline="0" dirty="0"/>
                        <a:t> – 2</a:t>
                      </a:r>
                      <a:r>
                        <a:rPr lang="en-US" baseline="30000" dirty="0"/>
                        <a:t>nd</a:t>
                      </a:r>
                      <a:r>
                        <a:rPr lang="en-US" baseline="0" dirty="0"/>
                        <a:t> line following response to salvage immunochemotherapy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CART19 – 2</a:t>
                      </a:r>
                      <a:r>
                        <a:rPr lang="en-US" baseline="30000" dirty="0"/>
                        <a:t>nd</a:t>
                      </a:r>
                      <a:r>
                        <a:rPr lang="en-US" baseline="0" dirty="0"/>
                        <a:t> line if relapse &lt;1 year after completion of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therapy (</a:t>
                      </a:r>
                      <a:r>
                        <a:rPr lang="en-US" baseline="0" dirty="0" err="1"/>
                        <a:t>Yescarta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Breyanzi</a:t>
                      </a:r>
                      <a:r>
                        <a:rPr lang="en-US" baseline="0" dirty="0"/>
                        <a:t>) or unfit for ASCT (</a:t>
                      </a:r>
                      <a:r>
                        <a:rPr lang="en-US" baseline="0" dirty="0" err="1"/>
                        <a:t>Breyanzi</a:t>
                      </a:r>
                      <a:r>
                        <a:rPr lang="en-US" baseline="0" dirty="0"/>
                        <a:t>);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line (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Yescarta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Kymriah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Breyanzi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670635"/>
                  </a:ext>
                </a:extLst>
              </a:tr>
              <a:tr h="979927">
                <a:tc>
                  <a:txBody>
                    <a:bodyPr/>
                    <a:lstStyle/>
                    <a:p>
                      <a:r>
                        <a:rPr lang="en-US" sz="2400" dirty="0"/>
                        <a:t>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ASCT</a:t>
                      </a:r>
                      <a:r>
                        <a:rPr lang="en-US" baseline="0" dirty="0"/>
                        <a:t> – relapsed disease responding to immunochemotherapy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CART19 -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line (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Yescarta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Kymriah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23208"/>
                  </a:ext>
                </a:extLst>
              </a:tr>
              <a:tr h="979927">
                <a:tc>
                  <a:txBody>
                    <a:bodyPr/>
                    <a:lstStyle/>
                    <a:p>
                      <a:r>
                        <a:rPr lang="en-US" sz="2400" dirty="0"/>
                        <a:t>MCL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ASCT –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line following response to initial immunochemotherapy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CART19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≥2nd line (</a:t>
                      </a:r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Tecartus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1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47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Practical considerations for ASCT vs CART19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924"/>
            <a:ext cx="10515600" cy="45407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FDA indication by lymphoma subtype (more specific for CART19 than ASCT)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age (&gt;75 years favor CART19)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organ dysfunction (favor CART19)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Prior/current detection of lymphoma in the bone marrow (favor CART19)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collect stem cells (favor CART19)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Autoimmune disease/solid organ transplant (favor ASCT)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social support/concerns about compliance (favor ASCT)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74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1026-DF3C-A906-DB08-D77A264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1" y="4803"/>
            <a:ext cx="1089183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n-lt"/>
              </a:rPr>
              <a:t>Clinical dilemmas recommending ASCT vs CART19 – disease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E93DD-23D5-4D75-D99F-AA3E1F18D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1321049"/>
            <a:ext cx="11233029" cy="4540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Diffuse large B cell lymphoma (DLBCL)/high grade B cell lymphoma (HGBL)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 patient with relapse &gt;1 year after completion of initial therapy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with partial response to 2</a:t>
            </a:r>
            <a:r>
              <a:rPr lang="en-US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 salvage immunochemotherapy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Follicular lymphoma (FL)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sick patient who responds well to salvage immunochemotherapy (rare)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Mantle cell lymphoma (MCL)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Younger patient with less aggressive disease at diagnosis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A7A9D6-406A-1852-5B2B-DE6D76EF3546}"/>
              </a:ext>
            </a:extLst>
          </p:cNvPr>
          <p:cNvGrpSpPr/>
          <p:nvPr/>
        </p:nvGrpSpPr>
        <p:grpSpPr>
          <a:xfrm>
            <a:off x="352129" y="6116359"/>
            <a:ext cx="11487742" cy="570916"/>
            <a:chOff x="352129" y="6116359"/>
            <a:chExt cx="11487742" cy="5709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5A62D9-7BE3-8E4C-3EC2-DCD28CEC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129" y="6116359"/>
              <a:ext cx="2119610" cy="570916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CAF90-454D-A85D-066E-BB599917C18D}"/>
                </a:ext>
              </a:extLst>
            </p:cNvPr>
            <p:cNvCxnSpPr/>
            <p:nvPr/>
          </p:nvCxnSpPr>
          <p:spPr>
            <a:xfrm>
              <a:off x="2571751" y="6643689"/>
              <a:ext cx="9158287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7358B2-A93F-EB6A-7EA7-AD4DF5C55B5A}"/>
                </a:ext>
              </a:extLst>
            </p:cNvPr>
            <p:cNvSpPr txBox="1"/>
            <p:nvPr/>
          </p:nvSpPr>
          <p:spPr>
            <a:xfrm>
              <a:off x="7253584" y="6373874"/>
              <a:ext cx="4586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Helvetica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2023 Webinar:  Transplant and CAR T-cell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33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2278</Words>
  <Application>Microsoft Office PowerPoint</Application>
  <PresentationFormat>Widescreen</PresentationFormat>
  <Paragraphs>275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BlinkMacSystemFont</vt:lpstr>
      <vt:lpstr>Calibri</vt:lpstr>
      <vt:lpstr>Calibri Light</vt:lpstr>
      <vt:lpstr>Helvetica</vt:lpstr>
      <vt:lpstr>Office Theme</vt:lpstr>
      <vt:lpstr>PowerPoint Presentation</vt:lpstr>
      <vt:lpstr>Learning Objectives</vt:lpstr>
      <vt:lpstr>Learning Objectives (continued)</vt:lpstr>
      <vt:lpstr>Introduction to Cellular Therapy/Treatment Criteria</vt:lpstr>
      <vt:lpstr>Definitions</vt:lpstr>
      <vt:lpstr>Lymphoma subtypes treated with ASCT or CART19</vt:lpstr>
      <vt:lpstr>Indications for ASCT vs CART19 by subtype</vt:lpstr>
      <vt:lpstr>Practical considerations for ASCT vs CART19</vt:lpstr>
      <vt:lpstr>Clinical dilemmas recommending ASCT vs CART19 – disease specific</vt:lpstr>
      <vt:lpstr>ASCT and CART19 Process and Side Effects</vt:lpstr>
      <vt:lpstr>Pre-ASCT/CART19 – Pre-Treatment Testing</vt:lpstr>
      <vt:lpstr>ASCT/CART19 – Team Members</vt:lpstr>
      <vt:lpstr>ASCT – Process</vt:lpstr>
      <vt:lpstr>ASCT – Stem Cell Collection</vt:lpstr>
      <vt:lpstr>ASCT – Hospitalization – Initial Days</vt:lpstr>
      <vt:lpstr>ASCT – Hospitalization – Side Effects</vt:lpstr>
      <vt:lpstr>ASCT – Hospitalization – Discharge</vt:lpstr>
      <vt:lpstr>ASCT – Recovery at Home</vt:lpstr>
      <vt:lpstr>ASCT – Long-Term Side Effects</vt:lpstr>
      <vt:lpstr>Process – CART19</vt:lpstr>
      <vt:lpstr>CART19 – T-cell Collection</vt:lpstr>
      <vt:lpstr>CART19 – Infusion</vt:lpstr>
      <vt:lpstr>CART19 – Side Effects</vt:lpstr>
      <vt:lpstr>CART19 – Recovery</vt:lpstr>
      <vt:lpstr>CART19 – Long-Term Side Effects</vt:lpstr>
      <vt:lpstr>Vaccination Post-ASCT/CART</vt:lpstr>
      <vt:lpstr>Outcomes Following ASCT and CART19</vt:lpstr>
      <vt:lpstr>ASCT Outcomes – DLBCL/HGBL</vt:lpstr>
      <vt:lpstr>CART19 Outcomes – DLBCL/HGBL</vt:lpstr>
      <vt:lpstr>ASCT Outcomes – Follicular Lymphoma</vt:lpstr>
      <vt:lpstr>CART19 Outcomes – Follicular Lymphoma</vt:lpstr>
      <vt:lpstr>ASCT Outcomes – Mantle Cell Lymphoma</vt:lpstr>
      <vt:lpstr>CART19 Outcomes – Mantle Cell Lymphoma</vt:lpstr>
      <vt:lpstr>Treatment Options Beyond ASCT or CART19</vt:lpstr>
      <vt:lpstr>Therapies after ASCT or CART19</vt:lpstr>
      <vt:lpstr>Bispecific Antibodies – DLBCL/HGBL</vt:lpstr>
      <vt:lpstr>Bispecific Antibodies – Follicular Lymphoma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Stewart</dc:creator>
  <cp:lastModifiedBy>Susan Stewart</cp:lastModifiedBy>
  <cp:revision>52</cp:revision>
  <dcterms:created xsi:type="dcterms:W3CDTF">2023-08-01T15:51:24Z</dcterms:created>
  <dcterms:modified xsi:type="dcterms:W3CDTF">2023-10-24T16:16:09Z</dcterms:modified>
</cp:coreProperties>
</file>