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1.xml" ContentType="application/vnd.openxmlformats-officedocument.presentationml.notesSlide+xml"/>
  <Override PartName="/ppt/notesSlides/notesSlide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47.xml" ContentType="application/vnd.openxmlformats-officedocument.presentationml.notesSlide+xml"/>
  <Override PartName="/ppt/notesSlides/notesSlide6.xml" ContentType="application/vnd.openxmlformats-officedocument.presentationml.notesSlide+xml"/>
  <Override PartName="/ppt/notesSlides/notesSlide48.xml" ContentType="application/vnd.openxmlformats-officedocument.presentationml.notesSlide+xml"/>
  <Override PartName="/ppt/notesSlides/notesSlide7.xml" ContentType="application/vnd.openxmlformats-officedocument.presentationml.notesSlide+xml"/>
  <Override PartName="/ppt/notesSlides/notesSlide49.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9.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5"/>
  </p:notesMasterIdLst>
  <p:sldIdLst>
    <p:sldId id="30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9" r:id="rId54"/>
  </p:sldIdLst>
  <p:sldSz cx="12188825" cy="6858000"/>
  <p:notesSz cx="6858000" cy="9144000"/>
  <p:embeddedFontLst>
    <p:embeddedFont>
      <p:font typeface="Arial Narrow" panose="020B0606020202030204" pitchFamily="3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Proxima Nova" panose="020B060402020202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39">
          <p15:clr>
            <a:srgbClr val="A4A3A4"/>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pos="3839"/>
        <p:guide orient="horz" pos="216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fld id="{00000000-1234-1234-1234-123412341234}" type="slidenum">
              <a:rPr lang="pt-BR"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62027-1B34-0041-BF9B-700A69CDFF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sym typeface="Helvetica Neue"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sym typeface="Helvetica Neue" charset="0"/>
            </a:endParaRPr>
          </a:p>
        </p:txBody>
      </p:sp>
    </p:spTree>
    <p:extLst>
      <p:ext uri="{BB962C8B-B14F-4D97-AF65-F5344CB8AC3E}">
        <p14:creationId xmlns:p14="http://schemas.microsoft.com/office/powerpoint/2010/main" val="3586001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1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3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3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3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4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4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4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4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4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4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5" name="Google Shape;505;p4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pt-BR"/>
              <a:t>Figura 5. Linha do tempo de cuidados para mulheres submetidas a Transplante de Células Tronco Hematopoiéticas . DECH – Doença do Enxerto contra o Hospedeiro; TCPH – Transplante de Células Precursoras Hematopoiéticas; IST – Infecções Sexualmente Transmissíveis. HPV – Papiloma Virus Humano; DCV – Doença Cardio-Vascular. CO – Colpocitologia Oncótica. Adaptado de </a:t>
            </a:r>
            <a:r>
              <a:rPr lang="pt-BR" sz="1200"/>
              <a:t>A Practical Guide to Gynecologic and Reproductive Health in Women Undergoing Hematopoietic Stem Cell Transplant.Jeanne Murphy CNM PhD , Mary McKenna MD ,Suzanne Abdelazim DO , Minoo Battiwalla MD ,Pamela Stratton MD</a:t>
            </a:r>
            <a:endParaRPr/>
          </a:p>
          <a:p>
            <a:pPr marL="0" lvl="0" indent="0" algn="l" rtl="0">
              <a:spcBef>
                <a:spcPts val="0"/>
              </a:spcBef>
              <a:spcAft>
                <a:spcPts val="0"/>
              </a:spcAft>
              <a:buNone/>
            </a:pPr>
            <a:r>
              <a:rPr lang="pt-BR" sz="1200"/>
              <a:t>doi.org/10.1016/j.bbmt.2019.07.038</a:t>
            </a:r>
            <a:endParaRPr sz="1200"/>
          </a:p>
          <a:p>
            <a:pPr marL="0" lvl="0" indent="0" algn="l" rtl="0">
              <a:spcBef>
                <a:spcPts val="0"/>
              </a:spcBef>
              <a:spcAft>
                <a:spcPts val="0"/>
              </a:spcAft>
              <a:buNone/>
            </a:pPr>
            <a:endParaRPr/>
          </a:p>
        </p:txBody>
      </p:sp>
      <p:sp>
        <p:nvSpPr>
          <p:cNvPr id="515" name="Google Shape;515;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pt-B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4294967295"/>
          </p:nvPr>
        </p:nvSpPr>
        <p:spPr/>
        <p:txBody>
          <a:bodyPr/>
          <a:lstStyle/>
          <a:p>
            <a:fld id="{F1562027-1B34-0041-BF9B-700A69CDFFA0}" type="slidenum">
              <a:rPr lang="en-US" smtClean="0"/>
              <a:pPr/>
              <a:t>53</a:t>
            </a:fld>
            <a:endParaRPr lang="en-US"/>
          </a:p>
        </p:txBody>
      </p:sp>
    </p:spTree>
    <p:extLst>
      <p:ext uri="{BB962C8B-B14F-4D97-AF65-F5344CB8AC3E}">
        <p14:creationId xmlns:p14="http://schemas.microsoft.com/office/powerpoint/2010/main" val="425269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3603" y="1122363"/>
            <a:ext cx="9141619"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3603" y="3602038"/>
            <a:ext cx="9141619"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399"/>
              <a:buNone/>
              <a:defRPr sz="2399"/>
            </a:lvl1pPr>
            <a:lvl2pPr lvl="1" algn="ctr">
              <a:lnSpc>
                <a:spcPct val="90000"/>
              </a:lnSpc>
              <a:spcBef>
                <a:spcPts val="500"/>
              </a:spcBef>
              <a:spcAft>
                <a:spcPts val="0"/>
              </a:spcAft>
              <a:buClr>
                <a:schemeClr val="dk1"/>
              </a:buClr>
              <a:buSzPts val="1999"/>
              <a:buNone/>
              <a:defRPr sz="1999"/>
            </a:lvl2pPr>
            <a:lvl3pPr lvl="2" algn="ctr">
              <a:lnSpc>
                <a:spcPct val="90000"/>
              </a:lnSpc>
              <a:spcBef>
                <a:spcPts val="500"/>
              </a:spcBef>
              <a:spcAft>
                <a:spcPts val="0"/>
              </a:spcAft>
              <a:buClr>
                <a:schemeClr val="dk1"/>
              </a:buClr>
              <a:buSzPts val="1799"/>
              <a:buNone/>
              <a:defRPr sz="1799"/>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18744" y="-1255137"/>
            <a:ext cx="4351338" cy="105128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0816" y="1956937"/>
            <a:ext cx="5811838" cy="262821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8206" y="-595099"/>
            <a:ext cx="5811838" cy="773228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633" y="1709739"/>
            <a:ext cx="10512862"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8"/>
              <a:buFont typeface="Calibri"/>
              <a:buNone/>
              <a:defRPr sz="59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633" y="4589464"/>
            <a:ext cx="10512862"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399"/>
              <a:buNone/>
              <a:defRPr sz="2399">
                <a:solidFill>
                  <a:srgbClr val="888888"/>
                </a:solidFill>
              </a:defRPr>
            </a:lvl1pPr>
            <a:lvl2pPr marL="914400" lvl="1" indent="-228600" algn="l">
              <a:lnSpc>
                <a:spcPct val="90000"/>
              </a:lnSpc>
              <a:spcBef>
                <a:spcPts val="500"/>
              </a:spcBef>
              <a:spcAft>
                <a:spcPts val="0"/>
              </a:spcAft>
              <a:buClr>
                <a:srgbClr val="888888"/>
              </a:buClr>
              <a:buSzPts val="1999"/>
              <a:buNone/>
              <a:defRPr sz="1999">
                <a:solidFill>
                  <a:srgbClr val="888888"/>
                </a:solidFill>
              </a:defRPr>
            </a:lvl2pPr>
            <a:lvl3pPr marL="1371600" lvl="2" indent="-228600" algn="l">
              <a:lnSpc>
                <a:spcPct val="90000"/>
              </a:lnSpc>
              <a:spcBef>
                <a:spcPts val="500"/>
              </a:spcBef>
              <a:spcAft>
                <a:spcPts val="0"/>
              </a:spcAft>
              <a:buClr>
                <a:srgbClr val="888888"/>
              </a:buClr>
              <a:buSzPts val="1799"/>
              <a:buNone/>
              <a:defRPr sz="1799">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7982" y="1825625"/>
            <a:ext cx="518025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0592" y="1825625"/>
            <a:ext cx="5180251"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569"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570" y="1681163"/>
            <a:ext cx="515644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570" y="2505075"/>
            <a:ext cx="5156444"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0593" y="1681163"/>
            <a:ext cx="518183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399"/>
              <a:buNone/>
              <a:defRPr sz="2399" b="1"/>
            </a:lvl1pPr>
            <a:lvl2pPr marL="914400" lvl="1" indent="-228600" algn="l">
              <a:lnSpc>
                <a:spcPct val="90000"/>
              </a:lnSpc>
              <a:spcBef>
                <a:spcPts val="500"/>
              </a:spcBef>
              <a:spcAft>
                <a:spcPts val="0"/>
              </a:spcAft>
              <a:buClr>
                <a:schemeClr val="dk1"/>
              </a:buClr>
              <a:buSzPts val="1999"/>
              <a:buNone/>
              <a:defRPr sz="1999"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0593" y="2505075"/>
            <a:ext cx="518183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570" y="457200"/>
            <a:ext cx="393121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1838" y="987426"/>
            <a:ext cx="6170593" cy="4873625"/>
          </a:xfrm>
          <a:prstGeom prst="rect">
            <a:avLst/>
          </a:prstGeom>
          <a:noFill/>
          <a:ln>
            <a:noFill/>
          </a:ln>
        </p:spPr>
        <p:txBody>
          <a:bodyPr spcFirstLastPara="1" wrap="square" lIns="91425" tIns="45700" rIns="91425" bIns="45700" anchor="t" anchorCtr="0">
            <a:normAutofit/>
          </a:bodyPr>
          <a:lstStyle>
            <a:lvl1pPr marL="457200" lvl="0" indent="-431736" algn="l">
              <a:lnSpc>
                <a:spcPct val="90000"/>
              </a:lnSpc>
              <a:spcBef>
                <a:spcPts val="1000"/>
              </a:spcBef>
              <a:spcAft>
                <a:spcPts val="0"/>
              </a:spcAft>
              <a:buClr>
                <a:schemeClr val="dk1"/>
              </a:buClr>
              <a:buSzPts val="3199"/>
              <a:buChar char="•"/>
              <a:defRPr sz="3199"/>
            </a:lvl1pPr>
            <a:lvl2pPr marL="914400" lvl="1" indent="-406336" algn="l">
              <a:lnSpc>
                <a:spcPct val="90000"/>
              </a:lnSpc>
              <a:spcBef>
                <a:spcPts val="500"/>
              </a:spcBef>
              <a:spcAft>
                <a:spcPts val="0"/>
              </a:spcAft>
              <a:buClr>
                <a:schemeClr val="dk1"/>
              </a:buClr>
              <a:buSzPts val="2799"/>
              <a:buChar char="•"/>
              <a:defRPr sz="2799"/>
            </a:lvl2pPr>
            <a:lvl3pPr marL="1371600" lvl="2" indent="-380936" algn="l">
              <a:lnSpc>
                <a:spcPct val="90000"/>
              </a:lnSpc>
              <a:spcBef>
                <a:spcPts val="500"/>
              </a:spcBef>
              <a:spcAft>
                <a:spcPts val="0"/>
              </a:spcAft>
              <a:buClr>
                <a:schemeClr val="dk1"/>
              </a:buClr>
              <a:buSzPts val="2399"/>
              <a:buChar char="•"/>
              <a:defRPr sz="2399"/>
            </a:lvl3pPr>
            <a:lvl4pPr marL="1828800" lvl="3" indent="-355536" algn="l">
              <a:lnSpc>
                <a:spcPct val="90000"/>
              </a:lnSpc>
              <a:spcBef>
                <a:spcPts val="500"/>
              </a:spcBef>
              <a:spcAft>
                <a:spcPts val="0"/>
              </a:spcAft>
              <a:buClr>
                <a:schemeClr val="dk1"/>
              </a:buClr>
              <a:buSzPts val="1999"/>
              <a:buChar char="•"/>
              <a:defRPr sz="1999"/>
            </a:lvl4pPr>
            <a:lvl5pPr marL="2286000" lvl="4" indent="-355536" algn="l">
              <a:lnSpc>
                <a:spcPct val="90000"/>
              </a:lnSpc>
              <a:spcBef>
                <a:spcPts val="500"/>
              </a:spcBef>
              <a:spcAft>
                <a:spcPts val="0"/>
              </a:spcAft>
              <a:buClr>
                <a:schemeClr val="dk1"/>
              </a:buClr>
              <a:buSzPts val="1999"/>
              <a:buChar char="•"/>
              <a:defRPr sz="1999"/>
            </a:lvl5pPr>
            <a:lvl6pPr marL="2743200" lvl="5" indent="-355536" algn="l">
              <a:lnSpc>
                <a:spcPct val="90000"/>
              </a:lnSpc>
              <a:spcBef>
                <a:spcPts val="500"/>
              </a:spcBef>
              <a:spcAft>
                <a:spcPts val="0"/>
              </a:spcAft>
              <a:buClr>
                <a:schemeClr val="dk1"/>
              </a:buClr>
              <a:buSzPts val="1999"/>
              <a:buChar char="•"/>
              <a:defRPr sz="1999"/>
            </a:lvl6pPr>
            <a:lvl7pPr marL="3200400" lvl="6" indent="-355536" algn="l">
              <a:lnSpc>
                <a:spcPct val="90000"/>
              </a:lnSpc>
              <a:spcBef>
                <a:spcPts val="500"/>
              </a:spcBef>
              <a:spcAft>
                <a:spcPts val="0"/>
              </a:spcAft>
              <a:buClr>
                <a:schemeClr val="dk1"/>
              </a:buClr>
              <a:buSzPts val="1999"/>
              <a:buChar char="•"/>
              <a:defRPr sz="1999"/>
            </a:lvl7pPr>
            <a:lvl8pPr marL="3657600" lvl="7" indent="-355536" algn="l">
              <a:lnSpc>
                <a:spcPct val="90000"/>
              </a:lnSpc>
              <a:spcBef>
                <a:spcPts val="500"/>
              </a:spcBef>
              <a:spcAft>
                <a:spcPts val="0"/>
              </a:spcAft>
              <a:buClr>
                <a:schemeClr val="dk1"/>
              </a:buClr>
              <a:buSzPts val="1999"/>
              <a:buChar char="•"/>
              <a:defRPr sz="1999"/>
            </a:lvl8pPr>
            <a:lvl9pPr marL="4114800" lvl="8" indent="-355536" algn="l">
              <a:lnSpc>
                <a:spcPct val="90000"/>
              </a:lnSpc>
              <a:spcBef>
                <a:spcPts val="500"/>
              </a:spcBef>
              <a:spcAft>
                <a:spcPts val="0"/>
              </a:spcAft>
              <a:buClr>
                <a:schemeClr val="dk1"/>
              </a:buClr>
              <a:buSzPts val="1999"/>
              <a:buChar char="•"/>
              <a:defRPr sz="1999"/>
            </a:lvl9pPr>
          </a:lstStyle>
          <a:p>
            <a:endParaRPr/>
          </a:p>
        </p:txBody>
      </p:sp>
      <p:sp>
        <p:nvSpPr>
          <p:cNvPr id="61" name="Google Shape;61;p9"/>
          <p:cNvSpPr txBox="1">
            <a:spLocks noGrp="1"/>
          </p:cNvSpPr>
          <p:nvPr>
            <p:ph type="body" idx="2"/>
          </p:nvPr>
        </p:nvSpPr>
        <p:spPr>
          <a:xfrm>
            <a:off x="839570" y="2057400"/>
            <a:ext cx="393121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570" y="457200"/>
            <a:ext cx="393121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9"/>
              <a:buFont typeface="Calibri"/>
              <a:buNone/>
              <a:defRPr sz="31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1838" y="987426"/>
            <a:ext cx="6170593" cy="4873625"/>
          </a:xfrm>
          <a:prstGeom prst="rect">
            <a:avLst/>
          </a:prstGeom>
          <a:noFill/>
          <a:ln>
            <a:noFill/>
          </a:ln>
        </p:spPr>
      </p:sp>
      <p:sp>
        <p:nvSpPr>
          <p:cNvPr id="68" name="Google Shape;68;p10"/>
          <p:cNvSpPr txBox="1">
            <a:spLocks noGrp="1"/>
          </p:cNvSpPr>
          <p:nvPr>
            <p:ph type="body" idx="1"/>
          </p:nvPr>
        </p:nvSpPr>
        <p:spPr>
          <a:xfrm>
            <a:off x="839570" y="2057400"/>
            <a:ext cx="393121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9"/>
              <a:buFont typeface="Calibri"/>
              <a:buNone/>
              <a:defRPr sz="4399"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7982" y="1825625"/>
            <a:ext cx="10512862" cy="4351338"/>
          </a:xfrm>
          <a:prstGeom prst="rect">
            <a:avLst/>
          </a:prstGeom>
          <a:noFill/>
          <a:ln>
            <a:noFill/>
          </a:ln>
        </p:spPr>
        <p:txBody>
          <a:bodyPr spcFirstLastPara="1" wrap="square" lIns="91425" tIns="45700" rIns="91425" bIns="45700" anchor="t" anchorCtr="0">
            <a:normAutofit/>
          </a:bodyPr>
          <a:lstStyle>
            <a:lvl1pPr marL="457200" marR="0" lvl="0" indent="-406336" algn="l" rtl="0">
              <a:lnSpc>
                <a:spcPct val="90000"/>
              </a:lnSpc>
              <a:spcBef>
                <a:spcPts val="1000"/>
              </a:spcBef>
              <a:spcAft>
                <a:spcPts val="0"/>
              </a:spcAft>
              <a:buClr>
                <a:schemeClr val="dk1"/>
              </a:buClr>
              <a:buSzPts val="2799"/>
              <a:buFont typeface="Arial"/>
              <a:buChar char="•"/>
              <a:defRPr sz="2799" b="0" i="0" u="none" strike="noStrike" cap="none">
                <a:solidFill>
                  <a:schemeClr val="dk1"/>
                </a:solidFill>
                <a:latin typeface="Calibri"/>
                <a:ea typeface="Calibri"/>
                <a:cs typeface="Calibri"/>
                <a:sym typeface="Calibri"/>
              </a:defRPr>
            </a:lvl1pPr>
            <a:lvl2pPr marL="914400" marR="0" lvl="1" indent="-380936" algn="l" rtl="0">
              <a:lnSpc>
                <a:spcPct val="90000"/>
              </a:lnSpc>
              <a:spcBef>
                <a:spcPts val="500"/>
              </a:spcBef>
              <a:spcAft>
                <a:spcPts val="0"/>
              </a:spcAft>
              <a:buClr>
                <a:schemeClr val="dk1"/>
              </a:buClr>
              <a:buSzPts val="2399"/>
              <a:buFont typeface="Arial"/>
              <a:buChar char="•"/>
              <a:defRPr sz="2399" b="0" i="0" u="none" strike="noStrike" cap="none">
                <a:solidFill>
                  <a:schemeClr val="dk1"/>
                </a:solidFill>
                <a:latin typeface="Calibri"/>
                <a:ea typeface="Calibri"/>
                <a:cs typeface="Calibri"/>
                <a:sym typeface="Calibri"/>
              </a:defRPr>
            </a:lvl2pPr>
            <a:lvl3pPr marL="1371600" marR="0" lvl="2" indent="-355536" algn="l" rtl="0">
              <a:lnSpc>
                <a:spcPct val="90000"/>
              </a:lnSpc>
              <a:spcBef>
                <a:spcPts val="500"/>
              </a:spcBef>
              <a:spcAft>
                <a:spcPts val="0"/>
              </a:spcAft>
              <a:buClr>
                <a:schemeClr val="dk1"/>
              </a:buClr>
              <a:buSzPts val="1999"/>
              <a:buFont typeface="Arial"/>
              <a:buChar char="•"/>
              <a:defRPr sz="1999" b="0" i="0" u="none" strike="noStrike" cap="none">
                <a:solidFill>
                  <a:schemeClr val="dk1"/>
                </a:solidFill>
                <a:latin typeface="Calibri"/>
                <a:ea typeface="Calibri"/>
                <a:cs typeface="Calibri"/>
                <a:sym typeface="Calibri"/>
              </a:defRPr>
            </a:lvl3pPr>
            <a:lvl4pPr marL="1828800" marR="0" lvl="3"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4pPr>
            <a:lvl5pPr marL="2286000" marR="0" lvl="4"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5pPr>
            <a:lvl6pPr marL="2743200" marR="0" lvl="5"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6pPr>
            <a:lvl7pPr marL="3200400" marR="0" lvl="6"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7pPr>
            <a:lvl8pPr marL="3657600" marR="0" lvl="7"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8pPr>
            <a:lvl9pPr marL="4114800" marR="0" lvl="8"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7982" y="6356351"/>
            <a:ext cx="2742486"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7549" y="6356351"/>
            <a:ext cx="4113728"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08357" y="6356351"/>
            <a:ext cx="2742486"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p:cNvCxnSpPr>
          <p:nvPr/>
        </p:nvCxnSpPr>
        <p:spPr>
          <a:xfrm>
            <a:off x="-1" y="1600744"/>
            <a:ext cx="12188825" cy="0"/>
          </a:xfrm>
          <a:prstGeom prst="line">
            <a:avLst/>
          </a:prstGeom>
          <a:ln w="127000">
            <a:solidFill>
              <a:srgbClr val="CEE007"/>
            </a:solidFill>
          </a:ln>
        </p:spPr>
        <p:style>
          <a:lnRef idx="3">
            <a:schemeClr val="accent6"/>
          </a:lnRef>
          <a:fillRef idx="0">
            <a:schemeClr val="accent6"/>
          </a:fillRef>
          <a:effectRef idx="2">
            <a:schemeClr val="accent6"/>
          </a:effectRef>
          <a:fontRef idx="minor">
            <a:schemeClr val="tx1"/>
          </a:fontRef>
        </p:style>
      </p:cxnSp>
      <p:cxnSp>
        <p:nvCxnSpPr>
          <p:cNvPr id="7" name="Straight Connector 6"/>
          <p:cNvCxnSpPr>
            <a:cxnSpLocks/>
          </p:cNvCxnSpPr>
          <p:nvPr/>
        </p:nvCxnSpPr>
        <p:spPr>
          <a:xfrm>
            <a:off x="0" y="6368943"/>
            <a:ext cx="12174974" cy="0"/>
          </a:xfrm>
          <a:prstGeom prst="line">
            <a:avLst/>
          </a:prstGeom>
          <a:ln w="38100">
            <a:solidFill>
              <a:srgbClr val="CEE007"/>
            </a:solidFill>
          </a:ln>
        </p:spPr>
        <p:style>
          <a:lnRef idx="3">
            <a:schemeClr val="accent6"/>
          </a:lnRef>
          <a:fillRef idx="0">
            <a:schemeClr val="accent6"/>
          </a:fillRef>
          <a:effectRef idx="2">
            <a:schemeClr val="accent6"/>
          </a:effectRef>
          <a:fontRef idx="minor">
            <a:schemeClr val="tx1"/>
          </a:fontRef>
        </p:style>
      </p:cxnSp>
      <p:sp>
        <p:nvSpPr>
          <p:cNvPr id="10" name="Subtitle 2"/>
          <p:cNvSpPr txBox="1">
            <a:spLocks/>
          </p:cNvSpPr>
          <p:nvPr/>
        </p:nvSpPr>
        <p:spPr>
          <a:xfrm>
            <a:off x="8002782" y="6016205"/>
            <a:ext cx="1884609" cy="948626"/>
          </a:xfrm>
          <a:prstGeom prst="rect">
            <a:avLst/>
          </a:prstGeom>
        </p:spPr>
        <p:txBody>
          <a:bodyPr vert="horz" lIns="91416" tIns="45708" rIns="91416" bIns="4570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defRPr/>
            </a:pPr>
            <a:r>
              <a:rPr lang="en-US" sz="1600">
                <a:solidFill>
                  <a:srgbClr val="0000FF"/>
                </a:solidFill>
                <a:latin typeface="Calibri" panose="020F0502020204030204"/>
                <a:cs typeface="Georgia"/>
                <a:sym typeface="Helvetica Neue" charset="0"/>
              </a:rPr>
              <a:t> </a:t>
            </a:r>
          </a:p>
        </p:txBody>
      </p:sp>
      <p:sp>
        <p:nvSpPr>
          <p:cNvPr id="12" name="TextBox 11"/>
          <p:cNvSpPr txBox="1"/>
          <p:nvPr/>
        </p:nvSpPr>
        <p:spPr>
          <a:xfrm>
            <a:off x="1626735" y="3240156"/>
            <a:ext cx="5930149" cy="2000027"/>
          </a:xfrm>
          <a:prstGeom prst="rect">
            <a:avLst/>
          </a:prstGeom>
          <a:noFill/>
        </p:spPr>
        <p:txBody>
          <a:bodyPr wrap="square" lIns="91416" tIns="45708" rIns="91416" bIns="45708" rtlCol="0" anchor="t">
            <a:spAutoFit/>
          </a:bodyPr>
          <a:lstStyle/>
          <a:p>
            <a:pPr defTabSz="914126">
              <a:defRPr/>
            </a:pPr>
            <a:r>
              <a:rPr lang="en-US" sz="1999" b="1" dirty="0">
                <a:solidFill>
                  <a:srgbClr val="009ED6"/>
                </a:solidFill>
                <a:latin typeface="Arial" panose="020B0604020202020204" pitchFamily="34" charset="0"/>
                <a:cs typeface="Arial" panose="020B0604020202020204" pitchFamily="34" charset="0"/>
                <a:sym typeface="Helvetica Neue" charset="0"/>
              </a:rPr>
              <a:t>Hosted by </a:t>
            </a:r>
          </a:p>
          <a:p>
            <a:pPr defTabSz="914126">
              <a:defRPr/>
            </a:pPr>
            <a:r>
              <a:rPr lang="en-US" sz="3199" b="1" dirty="0">
                <a:latin typeface="Arial" panose="020B0604020202020204" pitchFamily="34" charset="0"/>
                <a:cs typeface="Arial" panose="020B0604020202020204" pitchFamily="34" charset="0"/>
                <a:sym typeface="Helvetica Neue" charset="0"/>
              </a:rPr>
              <a:t>BMT </a:t>
            </a:r>
            <a:r>
              <a:rPr lang="en-US" sz="3199" b="1" dirty="0" err="1">
                <a:latin typeface="Arial" panose="020B0604020202020204" pitchFamily="34" charset="0"/>
                <a:cs typeface="Arial" panose="020B0604020202020204" pitchFamily="34" charset="0"/>
                <a:sym typeface="Helvetica Neue" charset="0"/>
              </a:rPr>
              <a:t>InfoNet</a:t>
            </a:r>
            <a:endParaRPr lang="en-US" sz="3199" b="1" dirty="0">
              <a:latin typeface="Arial" panose="020B0604020202020204" pitchFamily="34" charset="0"/>
              <a:cs typeface="Arial" panose="020B0604020202020204" pitchFamily="34" charset="0"/>
            </a:endParaRPr>
          </a:p>
          <a:p>
            <a:pPr algn="ctr" defTabSz="914126">
              <a:defRPr/>
            </a:pPr>
            <a:endParaRPr lang="en-US" sz="2399" dirty="0">
              <a:solidFill>
                <a:prstClr val="black"/>
              </a:solidFill>
              <a:ea typeface="MS PGothic" panose="020B0600070205080204" pitchFamily="34" charset="-128"/>
              <a:cs typeface="Arial" panose="020B0604020202020204" pitchFamily="34" charset="0"/>
            </a:endParaRPr>
          </a:p>
          <a:p>
            <a:pPr algn="ctr" defTabSz="914126">
              <a:defRPr/>
            </a:pPr>
            <a:endParaRPr lang="en-US" sz="2399" dirty="0">
              <a:solidFill>
                <a:prstClr val="black"/>
              </a:solidFill>
              <a:ea typeface="MS PGothic" panose="020B0600070205080204" pitchFamily="34" charset="-128"/>
              <a:cs typeface="Arial" panose="020B0604020202020204" pitchFamily="34" charset="0"/>
            </a:endParaRPr>
          </a:p>
          <a:p>
            <a:pPr defTabSz="914126">
              <a:defRPr/>
            </a:pPr>
            <a:r>
              <a:rPr lang="en-US" sz="2399" dirty="0">
                <a:latin typeface="Arial" panose="020B0604020202020204" pitchFamily="34" charset="0"/>
                <a:cs typeface="Arial" panose="020B0604020202020204" pitchFamily="34" charset="0"/>
                <a:sym typeface="Helvetica Neue" charset="0"/>
              </a:rPr>
              <a:t>Tuesday September 27, 2022</a:t>
            </a:r>
            <a:endParaRPr lang="en-US" sz="2399" dirty="0">
              <a:latin typeface="Arial" panose="020B0604020202020204" pitchFamily="34" charset="0"/>
              <a:ea typeface="MS PGothic" panose="020B0600070205080204" pitchFamily="34" charset="-128"/>
              <a:cs typeface="Arial" panose="020B0604020202020204" pitchFamily="34" charset="0"/>
              <a:sym typeface="Helvetica Neue" charset="0"/>
            </a:endParaRPr>
          </a:p>
        </p:txBody>
      </p:sp>
      <p:pic>
        <p:nvPicPr>
          <p:cNvPr id="21" name="Picture 20" descr="BMT_30_years_LOGO.jpg"/>
          <p:cNvPicPr>
            <a:picLocks noChangeAspect="1"/>
          </p:cNvPicPr>
          <p:nvPr/>
        </p:nvPicPr>
        <p:blipFill>
          <a:blip r:embed="rId3"/>
          <a:stretch>
            <a:fillRect/>
          </a:stretch>
        </p:blipFill>
        <p:spPr>
          <a:xfrm>
            <a:off x="4994343" y="177221"/>
            <a:ext cx="2288027" cy="755881"/>
          </a:xfrm>
          <a:prstGeom prst="rect">
            <a:avLst/>
          </a:prstGeom>
        </p:spPr>
      </p:pic>
      <p:sp>
        <p:nvSpPr>
          <p:cNvPr id="16" name="TextBox 15">
            <a:extLst>
              <a:ext uri="{FF2B5EF4-FFF2-40B4-BE49-F238E27FC236}">
                <a16:creationId xmlns:a16="http://schemas.microsoft.com/office/drawing/2014/main" id="{F29E1657-E505-B648-B690-F8CE663BD206}"/>
              </a:ext>
            </a:extLst>
          </p:cNvPr>
          <p:cNvSpPr txBox="1"/>
          <p:nvPr/>
        </p:nvSpPr>
        <p:spPr>
          <a:xfrm>
            <a:off x="1561808" y="2076660"/>
            <a:ext cx="10878526" cy="646163"/>
          </a:xfrm>
          <a:prstGeom prst="rect">
            <a:avLst/>
          </a:prstGeom>
          <a:noFill/>
        </p:spPr>
        <p:txBody>
          <a:bodyPr wrap="square" lIns="91416" tIns="45708" rIns="91416" bIns="45708" rtlCol="0" anchor="t">
            <a:spAutoFit/>
          </a:bodyPr>
          <a:lstStyle/>
          <a:p>
            <a:r>
              <a:rPr lang="en-US" sz="3599" b="1" dirty="0">
                <a:solidFill>
                  <a:srgbClr val="008000"/>
                </a:solidFill>
                <a:latin typeface="Arial" panose="020B0604020202020204" pitchFamily="34" charset="0"/>
                <a:cs typeface="Arial" panose="020B0604020202020204" pitchFamily="34" charset="0"/>
              </a:rPr>
              <a:t>Managing Vaginal GVHD</a:t>
            </a:r>
            <a:r>
              <a:rPr lang="en-US" sz="3199" b="1" dirty="0">
                <a:solidFill>
                  <a:srgbClr val="008000"/>
                </a:solidFill>
                <a:latin typeface="Arial" panose="020B0604020202020204" pitchFamily="34" charset="0"/>
                <a:cs typeface="Arial" panose="020B0604020202020204" pitchFamily="34" charset="0"/>
              </a:rPr>
              <a:t> </a:t>
            </a:r>
            <a:endParaRPr lang="en-US" sz="3199" dirty="0">
              <a:solidFill>
                <a:srgbClr val="008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AC3089-1C68-4285-8E7B-71944D62723B}"/>
              </a:ext>
            </a:extLst>
          </p:cNvPr>
          <p:cNvSpPr txBox="1"/>
          <p:nvPr/>
        </p:nvSpPr>
        <p:spPr>
          <a:xfrm>
            <a:off x="694763" y="6455092"/>
            <a:ext cx="10980932" cy="369236"/>
          </a:xfrm>
          <a:prstGeom prst="rect">
            <a:avLst/>
          </a:prstGeom>
          <a:noFill/>
        </p:spPr>
        <p:txBody>
          <a:bodyPr wrap="square" rtlCol="0">
            <a:spAutoFit/>
          </a:bodyPr>
          <a:lstStyle/>
          <a:p>
            <a:pPr algn="ctr"/>
            <a:r>
              <a:rPr lang="en-US" sz="1799" b="1">
                <a:solidFill>
                  <a:srgbClr val="523182"/>
                </a:solidFill>
              </a:rPr>
              <a:t>bmtinfonet.org ✦ 888-597-7674 ✦  help@bmtinfonet.org </a:t>
            </a:r>
          </a:p>
        </p:txBody>
      </p:sp>
      <p:pic>
        <p:nvPicPr>
          <p:cNvPr id="5" name="Picture 4">
            <a:extLst>
              <a:ext uri="{FF2B5EF4-FFF2-40B4-BE49-F238E27FC236}">
                <a16:creationId xmlns:a16="http://schemas.microsoft.com/office/drawing/2014/main" id="{42B38630-FC7B-4BBD-837A-876BEF7DACAB}"/>
              </a:ext>
            </a:extLst>
          </p:cNvPr>
          <p:cNvPicPr>
            <a:picLocks noChangeAspect="1"/>
          </p:cNvPicPr>
          <p:nvPr/>
        </p:nvPicPr>
        <p:blipFill>
          <a:blip r:embed="rId4"/>
          <a:stretch>
            <a:fillRect/>
          </a:stretch>
        </p:blipFill>
        <p:spPr>
          <a:xfrm>
            <a:off x="-1" y="1101224"/>
            <a:ext cx="12470832" cy="506895"/>
          </a:xfrm>
          <a:prstGeom prst="rect">
            <a:avLst/>
          </a:prstGeom>
        </p:spPr>
      </p:pic>
      <p:sp>
        <p:nvSpPr>
          <p:cNvPr id="14" name="TextBox 13">
            <a:extLst>
              <a:ext uri="{FF2B5EF4-FFF2-40B4-BE49-F238E27FC236}">
                <a16:creationId xmlns:a16="http://schemas.microsoft.com/office/drawing/2014/main" id="{A8701868-976E-874B-A028-053DDBFBE8FE}"/>
              </a:ext>
            </a:extLst>
          </p:cNvPr>
          <p:cNvSpPr txBox="1"/>
          <p:nvPr/>
        </p:nvSpPr>
        <p:spPr>
          <a:xfrm>
            <a:off x="694764" y="5887006"/>
            <a:ext cx="10878527" cy="400006"/>
          </a:xfrm>
          <a:prstGeom prst="rect">
            <a:avLst/>
          </a:prstGeom>
          <a:noFill/>
        </p:spPr>
        <p:txBody>
          <a:bodyPr wrap="square" lIns="45708" tIns="22854" rIns="45708" bIns="22854" rtlCol="0" anchor="t">
            <a:spAutoFit/>
          </a:bodyPr>
          <a:lstStyle/>
          <a:p>
            <a:pPr algn="ctr"/>
            <a:r>
              <a:rPr lang="en-US" dirty="0">
                <a:solidFill>
                  <a:srgbClr val="7030A0"/>
                </a:solidFill>
              </a:rPr>
              <a:t>Many thanks to </a:t>
            </a:r>
            <a:r>
              <a:rPr lang="en-US" dirty="0" err="1">
                <a:solidFill>
                  <a:srgbClr val="7030A0"/>
                </a:solidFill>
              </a:rPr>
              <a:t>Kadmon</a:t>
            </a:r>
            <a:r>
              <a:rPr lang="en-US" dirty="0">
                <a:solidFill>
                  <a:srgbClr val="7030A0"/>
                </a:solidFill>
              </a:rPr>
              <a:t>, a Sanofi company and </a:t>
            </a:r>
            <a:r>
              <a:rPr lang="en-US" dirty="0" err="1">
                <a:solidFill>
                  <a:srgbClr val="7030A0"/>
                </a:solidFill>
              </a:rPr>
              <a:t>Syndax</a:t>
            </a:r>
            <a:r>
              <a:rPr lang="en-US" dirty="0">
                <a:solidFill>
                  <a:srgbClr val="7030A0"/>
                </a:solidFill>
              </a:rPr>
              <a:t> Pharmaceuticals for support of this webinar</a:t>
            </a:r>
            <a:r>
              <a:rPr lang="en-US" b="1" dirty="0">
                <a:solidFill>
                  <a:srgbClr val="7030A0"/>
                </a:solidFill>
              </a:rPr>
              <a:t>.</a:t>
            </a:r>
            <a:br>
              <a:rPr lang="en-US" sz="1200" b="1" dirty="0">
                <a:latin typeface="Arial" panose="020B0604020202020204" pitchFamily="34" charset="0"/>
                <a:cs typeface="Arial" panose="020B0604020202020204" pitchFamily="34" charset="0"/>
              </a:rPr>
            </a:br>
            <a:endParaRPr lang="en-US" sz="900" b="1">
              <a:solidFill>
                <a:srgbClr val="0000FF"/>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21EDF6D6-2A45-E5C0-4FBE-E53F13368BF4}"/>
              </a:ext>
            </a:extLst>
          </p:cNvPr>
          <p:cNvPicPr>
            <a:picLocks noChangeAspect="1"/>
          </p:cNvPicPr>
          <p:nvPr/>
        </p:nvPicPr>
        <p:blipFill>
          <a:blip r:embed="rId5"/>
          <a:stretch>
            <a:fillRect/>
          </a:stretch>
        </p:blipFill>
        <p:spPr>
          <a:xfrm>
            <a:off x="7688305" y="2446572"/>
            <a:ext cx="2024126" cy="2229101"/>
          </a:xfrm>
          <a:prstGeom prst="rect">
            <a:avLst/>
          </a:prstGeom>
          <a:ln>
            <a:solidFill>
              <a:schemeClr val="bg2">
                <a:lumMod val="75000"/>
              </a:schemeClr>
            </a:solidFill>
          </a:ln>
        </p:spPr>
      </p:pic>
      <p:sp>
        <p:nvSpPr>
          <p:cNvPr id="3" name="TextBox 2">
            <a:extLst>
              <a:ext uri="{FF2B5EF4-FFF2-40B4-BE49-F238E27FC236}">
                <a16:creationId xmlns:a16="http://schemas.microsoft.com/office/drawing/2014/main" id="{188ED6A8-542E-854F-B842-BFC9D4214167}"/>
              </a:ext>
            </a:extLst>
          </p:cNvPr>
          <p:cNvSpPr txBox="1"/>
          <p:nvPr/>
        </p:nvSpPr>
        <p:spPr>
          <a:xfrm>
            <a:off x="6842364" y="4807168"/>
            <a:ext cx="3725901" cy="830781"/>
          </a:xfrm>
          <a:prstGeom prst="rect">
            <a:avLst/>
          </a:prstGeom>
          <a:noFill/>
        </p:spPr>
        <p:txBody>
          <a:bodyPr wrap="square" rtlCol="0">
            <a:spAutoFit/>
          </a:bodyPr>
          <a:lstStyle/>
          <a:p>
            <a:pPr algn="ctr"/>
            <a:r>
              <a:rPr lang="en-US" b="1" dirty="0">
                <a:latin typeface="Arial Narrow" panose="020B0604020202020204" pitchFamily="34" charset="0"/>
                <a:cs typeface="Arial Narrow" panose="020B0604020202020204" pitchFamily="34" charset="0"/>
              </a:rPr>
              <a:t>Lenira Maria Queiroz Mauad, MD, </a:t>
            </a:r>
            <a:r>
              <a:rPr lang="en-US" sz="1600" dirty="0">
                <a:latin typeface="Arial Narrow" panose="020B0604020202020204" pitchFamily="34" charset="0"/>
                <a:cs typeface="Arial Narrow" panose="020B0604020202020204" pitchFamily="34" charset="0"/>
              </a:rPr>
              <a:t>Gynecologist, Amaral Carvalho Hospital in the state of São Paulo, Brazil</a:t>
            </a:r>
          </a:p>
        </p:txBody>
      </p:sp>
    </p:spTree>
    <p:extLst>
      <p:ext uri="{BB962C8B-B14F-4D97-AF65-F5344CB8AC3E}">
        <p14:creationId xmlns:p14="http://schemas.microsoft.com/office/powerpoint/2010/main" val="39390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t-BR" sz="4000" b="1" i="1">
                <a:latin typeface="Calibri"/>
                <a:ea typeface="Calibri"/>
                <a:cs typeface="Calibri"/>
                <a:sym typeface="Calibri"/>
              </a:rPr>
              <a:t>Which women are at risk?</a:t>
            </a:r>
            <a:endParaRPr sz="4000" b="1" i="1">
              <a:latin typeface="Calibri"/>
              <a:ea typeface="Calibri"/>
              <a:cs typeface="Calibri"/>
              <a:sym typeface="Calibri"/>
            </a:endParaRPr>
          </a:p>
        </p:txBody>
      </p:sp>
      <p:sp>
        <p:nvSpPr>
          <p:cNvPr id="146" name="Google Shape;146;p21"/>
          <p:cNvSpPr txBox="1">
            <a:spLocks noGrp="1"/>
          </p:cNvSpPr>
          <p:nvPr>
            <p:ph type="body" idx="1"/>
          </p:nvPr>
        </p:nvSpPr>
        <p:spPr>
          <a:xfrm>
            <a:off x="837982" y="1825625"/>
            <a:ext cx="10512862" cy="1603375"/>
          </a:xfrm>
          <a:prstGeom prst="rect">
            <a:avLst/>
          </a:prstGeom>
          <a:noFill/>
          <a:ln>
            <a:noFill/>
          </a:ln>
        </p:spPr>
        <p:txBody>
          <a:bodyPr spcFirstLastPara="1" wrap="square" lIns="91425" tIns="45700" rIns="91425" bIns="45700" anchor="t" anchorCtr="0">
            <a:normAutofit/>
          </a:bodyPr>
          <a:lstStyle/>
          <a:p>
            <a:pPr marL="228531" lvl="0" indent="-228531" algn="l" rtl="0">
              <a:lnSpc>
                <a:spcPct val="90000"/>
              </a:lnSpc>
              <a:spcBef>
                <a:spcPts val="0"/>
              </a:spcBef>
              <a:spcAft>
                <a:spcPts val="0"/>
              </a:spcAft>
              <a:buClr>
                <a:schemeClr val="dk1"/>
              </a:buClr>
              <a:buSzPts val="2700"/>
              <a:buChar char="•"/>
            </a:pPr>
            <a:r>
              <a:rPr lang="pt-BR"/>
              <a:t>Use of peripheral blood as source  - 3 times higher than from bone marrow cells.</a:t>
            </a:r>
            <a:endParaRPr/>
          </a:p>
        </p:txBody>
      </p:sp>
      <p:sp>
        <p:nvSpPr>
          <p:cNvPr id="147" name="Google Shape;147;p21"/>
          <p:cNvSpPr txBox="1"/>
          <p:nvPr/>
        </p:nvSpPr>
        <p:spPr>
          <a:xfrm>
            <a:off x="5564395" y="2762248"/>
            <a:ext cx="6624430" cy="1603375"/>
          </a:xfrm>
          <a:prstGeom prst="rect">
            <a:avLst/>
          </a:prstGeom>
          <a:noFill/>
          <a:ln>
            <a:noFill/>
          </a:ln>
        </p:spPr>
        <p:txBody>
          <a:bodyPr spcFirstLastPara="1" wrap="square" lIns="91425" tIns="45700" rIns="91425" bIns="45700" anchor="t" anchorCtr="0">
            <a:normAutofit/>
          </a:bodyPr>
          <a:lstStyle/>
          <a:p>
            <a:pPr marL="228531" marR="0" lvl="0" indent="-228531" algn="l" rtl="0">
              <a:lnSpc>
                <a:spcPct val="90000"/>
              </a:lnSpc>
              <a:spcBef>
                <a:spcPts val="0"/>
              </a:spcBef>
              <a:spcAft>
                <a:spcPts val="0"/>
              </a:spcAft>
              <a:buClr>
                <a:schemeClr val="dk1"/>
              </a:buClr>
              <a:buSzPts val="2799"/>
              <a:buFont typeface="Arial"/>
              <a:buChar char="•"/>
            </a:pPr>
            <a:r>
              <a:rPr lang="pt-BR" sz="2799" dirty="0">
                <a:solidFill>
                  <a:schemeClr val="dk1"/>
                </a:solidFill>
                <a:latin typeface="Calibri"/>
                <a:ea typeface="Calibri"/>
                <a:cs typeface="Calibri"/>
                <a:sym typeface="Calibri"/>
              </a:rPr>
              <a:t>GVHD in oral mucosa (mouth) and/or ocular conjunctiva (eyes) involvement, as well as extensive areas of skin</a:t>
            </a:r>
            <a:endParaRPr sz="2799" dirty="0">
              <a:solidFill>
                <a:schemeClr val="dk1"/>
              </a:solidFill>
              <a:latin typeface="Calibri"/>
              <a:ea typeface="Calibri"/>
              <a:cs typeface="Calibri"/>
              <a:sym typeface="Calibri"/>
            </a:endParaRPr>
          </a:p>
        </p:txBody>
      </p:sp>
      <p:pic>
        <p:nvPicPr>
          <p:cNvPr id="148" name="Google Shape;148;p21"/>
          <p:cNvPicPr preferRelativeResize="0"/>
          <p:nvPr/>
        </p:nvPicPr>
        <p:blipFill rotWithShape="1">
          <a:blip r:embed="rId3">
            <a:alphaModFix/>
          </a:blip>
          <a:srcRect l="16010" t="18134" r="23163" b="21409"/>
          <a:stretch/>
        </p:blipFill>
        <p:spPr>
          <a:xfrm>
            <a:off x="420687" y="2951164"/>
            <a:ext cx="4851552" cy="2710084"/>
          </a:xfrm>
          <a:prstGeom prst="rect">
            <a:avLst/>
          </a:prstGeom>
          <a:noFill/>
          <a:ln>
            <a:noFill/>
          </a:ln>
        </p:spPr>
      </p:pic>
      <p:sp>
        <p:nvSpPr>
          <p:cNvPr id="149" name="Google Shape;149;p21"/>
          <p:cNvSpPr txBox="1"/>
          <p:nvPr/>
        </p:nvSpPr>
        <p:spPr>
          <a:xfrm>
            <a:off x="390797" y="5661248"/>
            <a:ext cx="4335463" cy="307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400" i="1">
                <a:solidFill>
                  <a:schemeClr val="dk1"/>
                </a:solidFill>
                <a:latin typeface="Calibri"/>
                <a:ea typeface="Calibri"/>
                <a:cs typeface="Calibri"/>
                <a:sym typeface="Calibri"/>
              </a:rPr>
              <a:t>Villarreal C D. An. Bras. Dermatol. 91 (3) • May-Jun 2016 </a:t>
            </a:r>
            <a:endParaRPr sz="1400" i="1">
              <a:solidFill>
                <a:schemeClr val="dk1"/>
              </a:solidFill>
              <a:latin typeface="Calibri"/>
              <a:ea typeface="Calibri"/>
              <a:cs typeface="Calibri"/>
              <a:sym typeface="Calibri"/>
            </a:endParaRPr>
          </a:p>
        </p:txBody>
      </p:sp>
      <p:pic>
        <p:nvPicPr>
          <p:cNvPr id="150" name="Google Shape;150;p21" descr="040109122522.jpg"/>
          <p:cNvPicPr preferRelativeResize="0"/>
          <p:nvPr/>
        </p:nvPicPr>
        <p:blipFill rotWithShape="1">
          <a:blip r:embed="rId4">
            <a:alphaModFix/>
          </a:blip>
          <a:srcRect/>
          <a:stretch/>
        </p:blipFill>
        <p:spPr>
          <a:xfrm>
            <a:off x="6625535" y="4116388"/>
            <a:ext cx="3573333" cy="2681260"/>
          </a:xfrm>
          <a:prstGeom prst="rect">
            <a:avLst/>
          </a:prstGeom>
          <a:noFill/>
          <a:ln>
            <a:noFill/>
          </a:ln>
        </p:spPr>
      </p:pic>
      <p:pic>
        <p:nvPicPr>
          <p:cNvPr id="151" name="Google Shape;151;p21"/>
          <p:cNvPicPr preferRelativeResize="0"/>
          <p:nvPr/>
        </p:nvPicPr>
        <p:blipFill rotWithShape="1">
          <a:blip r:embed="rId5">
            <a:alphaModFix/>
          </a:blip>
          <a:srcRect l="10641" t="40407" r="66101" b="24591"/>
          <a:stretch/>
        </p:blipFill>
        <p:spPr>
          <a:xfrm>
            <a:off x="9046740" y="143565"/>
            <a:ext cx="1584176" cy="13407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750"/>
                                        <p:tgtEl>
                                          <p:spTgt spid="147"/>
                                        </p:tgtEl>
                                      </p:cBhvr>
                                    </p:animEffect>
                                  </p:childTnLst>
                                </p:cTn>
                              </p:par>
                            </p:childTnLst>
                          </p:cTn>
                        </p:par>
                        <p:par>
                          <p:cTn id="8" fill="hold">
                            <p:stCondLst>
                              <p:cond delay="1750"/>
                            </p:stCondLst>
                            <p:childTnLst>
                              <p:par>
                                <p:cTn id="9" presetID="23" presetClass="entr" presetSubtype="16" fill="hold" nodeType="afterEffect">
                                  <p:stCondLst>
                                    <p:cond delay="500"/>
                                  </p:stCondLst>
                                  <p:childTnLst>
                                    <p:set>
                                      <p:cBhvr>
                                        <p:cTn id="10" dur="1" fill="hold">
                                          <p:stCondLst>
                                            <p:cond delay="0"/>
                                          </p:stCondLst>
                                        </p:cTn>
                                        <p:tgtEl>
                                          <p:spTgt spid="148"/>
                                        </p:tgtEl>
                                        <p:attrNameLst>
                                          <p:attrName>style.visibility</p:attrName>
                                        </p:attrNameLst>
                                      </p:cBhvr>
                                      <p:to>
                                        <p:strVal val="visible"/>
                                      </p:to>
                                    </p:set>
                                    <p:anim calcmode="lin" valueType="num">
                                      <p:cBhvr additive="base">
                                        <p:cTn id="11" dur="1250"/>
                                        <p:tgtEl>
                                          <p:spTgt spid="148"/>
                                        </p:tgtEl>
                                        <p:attrNameLst>
                                          <p:attrName>ppt_w</p:attrName>
                                        </p:attrNameLst>
                                      </p:cBhvr>
                                      <p:tavLst>
                                        <p:tav tm="0">
                                          <p:val>
                                            <p:strVal val="0"/>
                                          </p:val>
                                        </p:tav>
                                        <p:tav tm="100000">
                                          <p:val>
                                            <p:strVal val="#ppt_w"/>
                                          </p:val>
                                        </p:tav>
                                      </p:tavLst>
                                    </p:anim>
                                    <p:anim calcmode="lin" valueType="num">
                                      <p:cBhvr additive="base">
                                        <p:cTn id="12" dur="1250"/>
                                        <p:tgtEl>
                                          <p:spTgt spid="148"/>
                                        </p:tgtEl>
                                        <p:attrNameLst>
                                          <p:attrName>ppt_h</p:attrName>
                                        </p:attrNameLst>
                                      </p:cBhvr>
                                      <p:tavLst>
                                        <p:tav tm="0">
                                          <p:val>
                                            <p:strVal val="0"/>
                                          </p:val>
                                        </p:tav>
                                        <p:tav tm="100000">
                                          <p:val>
                                            <p:strVal val="#ppt_h"/>
                                          </p:val>
                                        </p:tav>
                                      </p:tavLst>
                                    </p:anim>
                                  </p:childTnLst>
                                </p:cTn>
                              </p:par>
                            </p:childTnLst>
                          </p:cTn>
                        </p:par>
                        <p:par>
                          <p:cTn id="13" fill="hold">
                            <p:stCondLst>
                              <p:cond delay="3000"/>
                            </p:stCondLst>
                            <p:childTnLst>
                              <p:par>
                                <p:cTn id="14" presetID="10" presetClass="entr" presetSubtype="0" fill="hold" nodeType="afterEffect">
                                  <p:stCondLst>
                                    <p:cond delay="500"/>
                                  </p:stCondLst>
                                  <p:childTnLst>
                                    <p:set>
                                      <p:cBhvr>
                                        <p:cTn id="15" dur="1" fill="hold">
                                          <p:stCondLst>
                                            <p:cond delay="0"/>
                                          </p:stCondLst>
                                        </p:cTn>
                                        <p:tgtEl>
                                          <p:spTgt spid="149"/>
                                        </p:tgtEl>
                                        <p:attrNameLst>
                                          <p:attrName>style.visibility</p:attrName>
                                        </p:attrNameLst>
                                      </p:cBhvr>
                                      <p:to>
                                        <p:strVal val="visible"/>
                                      </p:to>
                                    </p:set>
                                    <p:animEffect transition="in" filter="fade">
                                      <p:cBhvr>
                                        <p:cTn id="16" dur="500"/>
                                        <p:tgtEl>
                                          <p:spTgt spid="149"/>
                                        </p:tgtEl>
                                      </p:cBhvr>
                                    </p:animEffect>
                                  </p:childTnLst>
                                </p:cTn>
                              </p:par>
                            </p:childTnLst>
                          </p:cTn>
                        </p:par>
                        <p:par>
                          <p:cTn id="17" fill="hold">
                            <p:stCondLst>
                              <p:cond delay="3500"/>
                            </p:stCondLst>
                            <p:childTnLst>
                              <p:par>
                                <p:cTn id="18" presetID="23" presetClass="entr" presetSubtype="16" fill="hold" nodeType="afterEffect">
                                  <p:stCondLst>
                                    <p:cond delay="1250"/>
                                  </p:stCondLst>
                                  <p:childTnLst>
                                    <p:set>
                                      <p:cBhvr>
                                        <p:cTn id="19" dur="1" fill="hold">
                                          <p:stCondLst>
                                            <p:cond delay="0"/>
                                          </p:stCondLst>
                                        </p:cTn>
                                        <p:tgtEl>
                                          <p:spTgt spid="150"/>
                                        </p:tgtEl>
                                        <p:attrNameLst>
                                          <p:attrName>style.visibility</p:attrName>
                                        </p:attrNameLst>
                                      </p:cBhvr>
                                      <p:to>
                                        <p:strVal val="visible"/>
                                      </p:to>
                                    </p:set>
                                    <p:anim calcmode="lin" valueType="num">
                                      <p:cBhvr additive="base">
                                        <p:cTn id="20" dur="1750"/>
                                        <p:tgtEl>
                                          <p:spTgt spid="150"/>
                                        </p:tgtEl>
                                        <p:attrNameLst>
                                          <p:attrName>ppt_w</p:attrName>
                                        </p:attrNameLst>
                                      </p:cBhvr>
                                      <p:tavLst>
                                        <p:tav tm="0">
                                          <p:val>
                                            <p:strVal val="0"/>
                                          </p:val>
                                        </p:tav>
                                        <p:tav tm="100000">
                                          <p:val>
                                            <p:strVal val="#ppt_w"/>
                                          </p:val>
                                        </p:tav>
                                      </p:tavLst>
                                    </p:anim>
                                    <p:anim calcmode="lin" valueType="num">
                                      <p:cBhvr additive="base">
                                        <p:cTn id="21" dur="1750"/>
                                        <p:tgtEl>
                                          <p:spTgt spid="15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a:spLocks noGrp="1"/>
          </p:cNvSpPr>
          <p:nvPr>
            <p:ph type="body" idx="1"/>
          </p:nvPr>
        </p:nvSpPr>
        <p:spPr>
          <a:xfrm>
            <a:off x="6241589" y="1880828"/>
            <a:ext cx="5242870" cy="3096344"/>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90000"/>
              </a:lnSpc>
              <a:spcBef>
                <a:spcPts val="0"/>
              </a:spcBef>
              <a:spcAft>
                <a:spcPts val="0"/>
              </a:spcAft>
              <a:buClr>
                <a:schemeClr val="dk1"/>
              </a:buClr>
              <a:buSzPct val="100000"/>
              <a:buNone/>
            </a:pPr>
            <a:r>
              <a:rPr lang="pt-BR" sz="3600"/>
              <a:t>As GVHD diminishes in other parts of the body and medication is tapered, GVHD in the genital area remains or develops, sometimes even  after resolving in other organs</a:t>
            </a:r>
            <a:endParaRPr sz="3600"/>
          </a:p>
          <a:p>
            <a:pPr marL="228531" lvl="0" indent="-17076" algn="ctr" rtl="0">
              <a:lnSpc>
                <a:spcPct val="90000"/>
              </a:lnSpc>
              <a:spcBef>
                <a:spcPts val="1000"/>
              </a:spcBef>
              <a:spcAft>
                <a:spcPts val="0"/>
              </a:spcAft>
              <a:buClr>
                <a:schemeClr val="dk1"/>
              </a:buClr>
              <a:buSzPct val="100000"/>
              <a:buNone/>
            </a:pPr>
            <a:endParaRPr sz="3600"/>
          </a:p>
        </p:txBody>
      </p:sp>
      <p:pic>
        <p:nvPicPr>
          <p:cNvPr id="157" name="Google Shape;157;p22"/>
          <p:cNvPicPr preferRelativeResize="0"/>
          <p:nvPr/>
        </p:nvPicPr>
        <p:blipFill rotWithShape="1">
          <a:blip r:embed="rId3">
            <a:alphaModFix/>
          </a:blip>
          <a:srcRect l="31686" t="25266" r="28143" b="30740"/>
          <a:stretch/>
        </p:blipFill>
        <p:spPr>
          <a:xfrm>
            <a:off x="333772" y="1556792"/>
            <a:ext cx="5613465" cy="34563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p:nvPr/>
        </p:nvSpPr>
        <p:spPr>
          <a:xfrm>
            <a:off x="7377597" y="6488668"/>
            <a:ext cx="427495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Biol Blood Marrow Transplant 23 (2017) 211–234</a:t>
            </a:r>
            <a:endParaRPr sz="1600" i="1">
              <a:solidFill>
                <a:schemeClr val="dk1"/>
              </a:solidFill>
              <a:latin typeface="Calibri"/>
              <a:ea typeface="Calibri"/>
              <a:cs typeface="Calibri"/>
              <a:sym typeface="Calibri"/>
            </a:endParaRPr>
          </a:p>
        </p:txBody>
      </p:sp>
      <p:sp>
        <p:nvSpPr>
          <p:cNvPr id="163" name="Google Shape;163;p23"/>
          <p:cNvSpPr txBox="1"/>
          <p:nvPr/>
        </p:nvSpPr>
        <p:spPr>
          <a:xfrm>
            <a:off x="810676" y="2352650"/>
            <a:ext cx="6552728" cy="3308598"/>
          </a:xfrm>
          <a:prstGeom prst="rect">
            <a:avLst/>
          </a:prstGeom>
          <a:noFill/>
          <a:ln>
            <a:noFill/>
          </a:ln>
        </p:spPr>
        <p:txBody>
          <a:bodyPr spcFirstLastPara="1" wrap="square" lIns="91425" tIns="45700" rIns="91425" bIns="45700" anchor="t" anchorCtr="0">
            <a:spAutoFit/>
          </a:bodyPr>
          <a:lstStyle/>
          <a:p>
            <a:pPr marL="571500" marR="0" lvl="0" indent="-571500" algn="l" rtl="0">
              <a:spcBef>
                <a:spcPts val="0"/>
              </a:spcBef>
              <a:spcAft>
                <a:spcPts val="0"/>
              </a:spcAft>
              <a:buClr>
                <a:schemeClr val="dk1"/>
              </a:buClr>
              <a:buSzPts val="3200"/>
              <a:buFont typeface="Arial"/>
              <a:buChar char="•"/>
            </a:pPr>
            <a:r>
              <a:rPr lang="pt-BR" sz="3200">
                <a:solidFill>
                  <a:schemeClr val="dk1"/>
                </a:solidFill>
                <a:latin typeface="Calibri"/>
                <a:ea typeface="Calibri"/>
                <a:cs typeface="Calibri"/>
                <a:sym typeface="Calibri"/>
              </a:rPr>
              <a:t>Abnormal discharge </a:t>
            </a:r>
            <a:endParaRPr/>
          </a:p>
          <a:p>
            <a:pPr marL="571500" marR="0" lvl="0" indent="-571500" algn="l" rtl="0">
              <a:spcBef>
                <a:spcPts val="1800"/>
              </a:spcBef>
              <a:spcAft>
                <a:spcPts val="0"/>
              </a:spcAft>
              <a:buClr>
                <a:schemeClr val="dk1"/>
              </a:buClr>
              <a:buSzPts val="3200"/>
              <a:buFont typeface="Arial"/>
              <a:buChar char="•"/>
            </a:pPr>
            <a:r>
              <a:rPr lang="pt-BR" sz="3200">
                <a:solidFill>
                  <a:schemeClr val="dk1"/>
                </a:solidFill>
                <a:latin typeface="Calibri"/>
                <a:ea typeface="Calibri"/>
                <a:cs typeface="Calibri"/>
                <a:sym typeface="Calibri"/>
              </a:rPr>
              <a:t>Extreme superficial discomfort</a:t>
            </a:r>
            <a:endParaRPr/>
          </a:p>
          <a:p>
            <a:pPr marL="571500" marR="0" lvl="0" indent="-571500" algn="l" rtl="0">
              <a:spcBef>
                <a:spcPts val="1800"/>
              </a:spcBef>
              <a:spcAft>
                <a:spcPts val="0"/>
              </a:spcAft>
              <a:buClr>
                <a:schemeClr val="dk1"/>
              </a:buClr>
              <a:buSzPts val="3200"/>
              <a:buFont typeface="Arial"/>
              <a:buChar char="•"/>
            </a:pPr>
            <a:r>
              <a:rPr lang="pt-BR" sz="3200">
                <a:solidFill>
                  <a:schemeClr val="dk1"/>
                </a:solidFill>
                <a:latin typeface="Calibri"/>
                <a:ea typeface="Calibri"/>
                <a:cs typeface="Calibri"/>
                <a:sym typeface="Calibri"/>
              </a:rPr>
              <a:t>Painful intercourse</a:t>
            </a:r>
            <a:endParaRPr sz="3200">
              <a:solidFill>
                <a:schemeClr val="dk1"/>
              </a:solidFill>
              <a:latin typeface="Calibri"/>
              <a:ea typeface="Calibri"/>
              <a:cs typeface="Calibri"/>
              <a:sym typeface="Calibri"/>
            </a:endParaRPr>
          </a:p>
          <a:p>
            <a:pPr marL="571500" marR="0" lvl="0" indent="-571500" algn="l" rtl="0">
              <a:spcBef>
                <a:spcPts val="1800"/>
              </a:spcBef>
              <a:spcAft>
                <a:spcPts val="0"/>
              </a:spcAft>
              <a:buClr>
                <a:schemeClr val="dk1"/>
              </a:buClr>
              <a:buSzPts val="3200"/>
              <a:buFont typeface="Arial"/>
              <a:buChar char="•"/>
            </a:pPr>
            <a:r>
              <a:rPr lang="pt-BR" sz="3200">
                <a:solidFill>
                  <a:schemeClr val="dk1"/>
                </a:solidFill>
                <a:latin typeface="Calibri"/>
                <a:ea typeface="Calibri"/>
                <a:cs typeface="Calibri"/>
                <a:sym typeface="Calibri"/>
              </a:rPr>
              <a:t>Vulvar lesions</a:t>
            </a:r>
            <a:endParaRPr sz="3200">
              <a:solidFill>
                <a:schemeClr val="dk1"/>
              </a:solidFill>
              <a:latin typeface="Calibri"/>
              <a:ea typeface="Calibri"/>
              <a:cs typeface="Calibri"/>
              <a:sym typeface="Calibri"/>
            </a:endParaRPr>
          </a:p>
          <a:p>
            <a:pPr marL="571500" marR="0" lvl="0" indent="-342900" algn="l" rtl="0">
              <a:spcBef>
                <a:spcPts val="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p:txBody>
      </p:sp>
      <p:pic>
        <p:nvPicPr>
          <p:cNvPr id="164" name="Google Shape;164;p23"/>
          <p:cNvPicPr preferRelativeResize="0"/>
          <p:nvPr/>
        </p:nvPicPr>
        <p:blipFill rotWithShape="1">
          <a:blip r:embed="rId3">
            <a:alphaModFix/>
          </a:blip>
          <a:srcRect l="14220" t="30861" r="54472" b="21409"/>
          <a:stretch/>
        </p:blipFill>
        <p:spPr>
          <a:xfrm>
            <a:off x="7931979" y="2433752"/>
            <a:ext cx="3626296" cy="3107927"/>
          </a:xfrm>
          <a:prstGeom prst="rect">
            <a:avLst/>
          </a:prstGeom>
          <a:noFill/>
          <a:ln>
            <a:noFill/>
          </a:ln>
        </p:spPr>
      </p:pic>
      <p:sp>
        <p:nvSpPr>
          <p:cNvPr id="165" name="Google Shape;165;p23"/>
          <p:cNvSpPr txBox="1">
            <a:spLocks noGrp="1"/>
          </p:cNvSpPr>
          <p:nvPr>
            <p:ph type="body" idx="1"/>
          </p:nvPr>
        </p:nvSpPr>
        <p:spPr>
          <a:xfrm>
            <a:off x="621804" y="949168"/>
            <a:ext cx="9145016" cy="64633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4000"/>
              <a:buNone/>
            </a:pPr>
            <a:r>
              <a:rPr lang="pt-BR" sz="4000" b="1" i="1"/>
              <a:t>What are the signs of the early stages?</a:t>
            </a:r>
            <a:endParaRPr sz="4000" b="1"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p:nvPr/>
        </p:nvSpPr>
        <p:spPr>
          <a:xfrm>
            <a:off x="693812" y="249165"/>
            <a:ext cx="818642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600" b="1" i="1">
                <a:solidFill>
                  <a:schemeClr val="dk1"/>
                </a:solidFill>
                <a:latin typeface="Calibri"/>
                <a:ea typeface="Calibri"/>
                <a:cs typeface="Calibri"/>
                <a:sym typeface="Calibri"/>
              </a:rPr>
              <a:t>What happens in the vulva in early stages</a:t>
            </a:r>
            <a:endParaRPr sz="3600" b="1" i="1">
              <a:solidFill>
                <a:schemeClr val="dk1"/>
              </a:solidFill>
              <a:latin typeface="Calibri"/>
              <a:ea typeface="Calibri"/>
              <a:cs typeface="Calibri"/>
              <a:sym typeface="Calibri"/>
            </a:endParaRPr>
          </a:p>
        </p:txBody>
      </p:sp>
      <p:pic>
        <p:nvPicPr>
          <p:cNvPr id="171" name="Google Shape;171;p24"/>
          <p:cNvPicPr preferRelativeResize="0"/>
          <p:nvPr/>
        </p:nvPicPr>
        <p:blipFill rotWithShape="1">
          <a:blip r:embed="rId3">
            <a:alphaModFix/>
          </a:blip>
          <a:srcRect l="18783" t="36594" r="49908" b="25223"/>
          <a:stretch/>
        </p:blipFill>
        <p:spPr>
          <a:xfrm>
            <a:off x="9242162" y="1463"/>
            <a:ext cx="2686072" cy="1842023"/>
          </a:xfrm>
          <a:prstGeom prst="rect">
            <a:avLst/>
          </a:prstGeom>
          <a:noFill/>
          <a:ln>
            <a:noFill/>
          </a:ln>
        </p:spPr>
      </p:pic>
      <p:pic>
        <p:nvPicPr>
          <p:cNvPr id="172" name="Google Shape;172;p24" descr="Olhos de pessoa&#10;&#10;Descrição gerada automaticamente com confiança baixa"/>
          <p:cNvPicPr preferRelativeResize="0"/>
          <p:nvPr/>
        </p:nvPicPr>
        <p:blipFill rotWithShape="1">
          <a:blip r:embed="rId4">
            <a:alphaModFix/>
          </a:blip>
          <a:srcRect t="-400" r="23750"/>
          <a:stretch/>
        </p:blipFill>
        <p:spPr>
          <a:xfrm rot="5400000">
            <a:off x="7718065" y="2669180"/>
            <a:ext cx="4599676" cy="3406767"/>
          </a:xfrm>
          <a:prstGeom prst="rect">
            <a:avLst/>
          </a:prstGeom>
          <a:noFill/>
          <a:ln>
            <a:noFill/>
          </a:ln>
        </p:spPr>
      </p:pic>
      <p:sp>
        <p:nvSpPr>
          <p:cNvPr id="173" name="Google Shape;173;p24"/>
          <p:cNvSpPr txBox="1"/>
          <p:nvPr/>
        </p:nvSpPr>
        <p:spPr>
          <a:xfrm>
            <a:off x="4255636" y="1112367"/>
            <a:ext cx="229739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200" b="1" i="1">
                <a:solidFill>
                  <a:schemeClr val="dk1"/>
                </a:solidFill>
                <a:latin typeface="Calibri"/>
                <a:ea typeface="Calibri"/>
                <a:cs typeface="Calibri"/>
                <a:sym typeface="Calibri"/>
              </a:rPr>
              <a:t>Fissures</a:t>
            </a:r>
            <a:endParaRPr/>
          </a:p>
          <a:p>
            <a:pPr marL="0" marR="0" lvl="0" indent="0" algn="l" rtl="0">
              <a:spcBef>
                <a:spcPts val="0"/>
              </a:spcBef>
              <a:spcAft>
                <a:spcPts val="0"/>
              </a:spcAft>
              <a:buNone/>
            </a:pPr>
            <a:r>
              <a:rPr lang="pt-BR" sz="3200" b="1" i="1">
                <a:solidFill>
                  <a:schemeClr val="dk1"/>
                </a:solidFill>
                <a:latin typeface="Calibri"/>
                <a:ea typeface="Calibri"/>
                <a:cs typeface="Calibri"/>
                <a:sym typeface="Calibri"/>
              </a:rPr>
              <a:t>(tears)</a:t>
            </a:r>
            <a:endParaRPr/>
          </a:p>
        </p:txBody>
      </p:sp>
      <p:cxnSp>
        <p:nvCxnSpPr>
          <p:cNvPr id="174" name="Google Shape;174;p24"/>
          <p:cNvCxnSpPr/>
          <p:nvPr/>
        </p:nvCxnSpPr>
        <p:spPr>
          <a:xfrm>
            <a:off x="6553031" y="1840271"/>
            <a:ext cx="2827890" cy="2030441"/>
          </a:xfrm>
          <a:prstGeom prst="straightConnector1">
            <a:avLst/>
          </a:prstGeom>
          <a:noFill/>
          <a:ln w="9525" cap="flat" cmpd="sng">
            <a:solidFill>
              <a:schemeClr val="dk1"/>
            </a:solidFill>
            <a:prstDash val="solid"/>
            <a:miter lim="800000"/>
            <a:headEnd type="none" w="sm" len="sm"/>
            <a:tailEnd type="triangle" w="med" len="med"/>
          </a:ln>
        </p:spPr>
      </p:cxnSp>
      <p:pic>
        <p:nvPicPr>
          <p:cNvPr id="175" name="Google Shape;175;p24" descr="Peixe com a boca aberta&#10;&#10;Descrição gerada automaticamente"/>
          <p:cNvPicPr preferRelativeResize="0"/>
          <p:nvPr/>
        </p:nvPicPr>
        <p:blipFill rotWithShape="1">
          <a:blip r:embed="rId5">
            <a:alphaModFix/>
          </a:blip>
          <a:srcRect t="-2774" r="23364" b="1"/>
          <a:stretch/>
        </p:blipFill>
        <p:spPr>
          <a:xfrm rot="5400000">
            <a:off x="-160141" y="1751690"/>
            <a:ext cx="3659543" cy="2760587"/>
          </a:xfrm>
          <a:prstGeom prst="rect">
            <a:avLst/>
          </a:prstGeom>
          <a:noFill/>
          <a:ln>
            <a:noFill/>
          </a:ln>
        </p:spPr>
      </p:pic>
      <p:cxnSp>
        <p:nvCxnSpPr>
          <p:cNvPr id="176" name="Google Shape;176;p24"/>
          <p:cNvCxnSpPr/>
          <p:nvPr/>
        </p:nvCxnSpPr>
        <p:spPr>
          <a:xfrm flipH="1">
            <a:off x="2117431" y="1916832"/>
            <a:ext cx="2095234" cy="1030369"/>
          </a:xfrm>
          <a:prstGeom prst="straightConnector1">
            <a:avLst/>
          </a:prstGeom>
          <a:noFill/>
          <a:ln w="9525" cap="flat" cmpd="sng">
            <a:solidFill>
              <a:schemeClr val="dk1"/>
            </a:solidFill>
            <a:prstDash val="solid"/>
            <a:miter lim="800000"/>
            <a:headEnd type="none" w="sm" len="sm"/>
            <a:tailEnd type="triangle" w="med" len="med"/>
          </a:ln>
        </p:spPr>
      </p:cxnSp>
      <p:pic>
        <p:nvPicPr>
          <p:cNvPr id="177" name="Google Shape;177;p24" descr="Uma imagem contendo pessoa, no interior, homem, cama&#10;&#10;Descrição gerada automaticamente"/>
          <p:cNvPicPr preferRelativeResize="0"/>
          <p:nvPr/>
        </p:nvPicPr>
        <p:blipFill rotWithShape="1">
          <a:blip r:embed="rId6">
            <a:alphaModFix/>
          </a:blip>
          <a:srcRect/>
          <a:stretch/>
        </p:blipFill>
        <p:spPr>
          <a:xfrm>
            <a:off x="3774233" y="2312696"/>
            <a:ext cx="3222104" cy="4296139"/>
          </a:xfrm>
          <a:prstGeom prst="rect">
            <a:avLst/>
          </a:prstGeom>
          <a:noFill/>
          <a:ln>
            <a:noFill/>
          </a:ln>
        </p:spPr>
      </p:pic>
      <p:cxnSp>
        <p:nvCxnSpPr>
          <p:cNvPr id="178" name="Google Shape;178;p24"/>
          <p:cNvCxnSpPr/>
          <p:nvPr/>
        </p:nvCxnSpPr>
        <p:spPr>
          <a:xfrm>
            <a:off x="4631253" y="1916832"/>
            <a:ext cx="549209" cy="2293128"/>
          </a:xfrm>
          <a:prstGeom prst="straightConnector1">
            <a:avLst/>
          </a:prstGeom>
          <a:noFill/>
          <a:ln w="9525" cap="flat" cmpd="sng">
            <a:solidFill>
              <a:schemeClr val="dk1"/>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p:nvPr/>
        </p:nvSpPr>
        <p:spPr>
          <a:xfrm>
            <a:off x="3309934" y="44742"/>
            <a:ext cx="307026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200" b="1" i="1" dirty="0">
                <a:solidFill>
                  <a:schemeClr val="dk1"/>
                </a:solidFill>
                <a:latin typeface="Calibri"/>
                <a:ea typeface="Calibri"/>
                <a:cs typeface="Calibri"/>
                <a:sym typeface="Calibri"/>
              </a:rPr>
              <a:t>Glassy, bright</a:t>
            </a:r>
            <a:endParaRPr dirty="0"/>
          </a:p>
          <a:p>
            <a:pPr marL="0" marR="0" lvl="0" indent="0" algn="l" rtl="0">
              <a:spcBef>
                <a:spcPts val="0"/>
              </a:spcBef>
              <a:spcAft>
                <a:spcPts val="0"/>
              </a:spcAft>
              <a:buNone/>
            </a:pPr>
            <a:r>
              <a:rPr lang="pt-BR" sz="3200" b="1" i="1" dirty="0">
                <a:solidFill>
                  <a:schemeClr val="dk1"/>
                </a:solidFill>
                <a:latin typeface="Calibri"/>
                <a:ea typeface="Calibri"/>
                <a:cs typeface="Calibri"/>
                <a:sym typeface="Calibri"/>
              </a:rPr>
              <a:t>Reddish erosions</a:t>
            </a:r>
            <a:endParaRPr dirty="0"/>
          </a:p>
        </p:txBody>
      </p:sp>
      <p:pic>
        <p:nvPicPr>
          <p:cNvPr id="184" name="Google Shape;184;p25" descr="Uma imagem contendo boca, comendo, comida, perto&#10;&#10;Descrição gerada automaticamente"/>
          <p:cNvPicPr preferRelativeResize="0"/>
          <p:nvPr/>
        </p:nvPicPr>
        <p:blipFill rotWithShape="1">
          <a:blip r:embed="rId3">
            <a:alphaModFix/>
          </a:blip>
          <a:srcRect r="19998"/>
          <a:stretch/>
        </p:blipFill>
        <p:spPr>
          <a:xfrm rot="5400000">
            <a:off x="4957105" y="2135517"/>
            <a:ext cx="5248585" cy="3690322"/>
          </a:xfrm>
          <a:prstGeom prst="rect">
            <a:avLst/>
          </a:prstGeom>
          <a:noFill/>
          <a:ln>
            <a:noFill/>
          </a:ln>
        </p:spPr>
      </p:pic>
      <p:cxnSp>
        <p:nvCxnSpPr>
          <p:cNvPr id="185" name="Google Shape;185;p25"/>
          <p:cNvCxnSpPr/>
          <p:nvPr/>
        </p:nvCxnSpPr>
        <p:spPr>
          <a:xfrm>
            <a:off x="6094412" y="1271218"/>
            <a:ext cx="1800203" cy="2661838"/>
          </a:xfrm>
          <a:prstGeom prst="straightConnector1">
            <a:avLst/>
          </a:prstGeom>
          <a:noFill/>
          <a:ln w="19050" cap="flat" cmpd="sng">
            <a:solidFill>
              <a:schemeClr val="dk1"/>
            </a:solidFill>
            <a:prstDash val="solid"/>
            <a:miter lim="800000"/>
            <a:headEnd type="none" w="sm" len="sm"/>
            <a:tailEnd type="triangle" w="med" len="med"/>
          </a:ln>
        </p:spPr>
      </p:cxnSp>
      <p:pic>
        <p:nvPicPr>
          <p:cNvPr id="186" name="Google Shape;186;p25" descr="Uma imagem contendo comida, rosquinha&#10;&#10;Descrição gerada automaticamente"/>
          <p:cNvPicPr preferRelativeResize="0"/>
          <p:nvPr/>
        </p:nvPicPr>
        <p:blipFill rotWithShape="1">
          <a:blip r:embed="rId4">
            <a:alphaModFix/>
          </a:blip>
          <a:srcRect/>
          <a:stretch/>
        </p:blipFill>
        <p:spPr>
          <a:xfrm rot="5400000">
            <a:off x="7610580" y="2531982"/>
            <a:ext cx="5248585" cy="2952329"/>
          </a:xfrm>
          <a:prstGeom prst="rect">
            <a:avLst/>
          </a:prstGeom>
          <a:noFill/>
          <a:ln>
            <a:noFill/>
          </a:ln>
        </p:spPr>
      </p:pic>
      <p:pic>
        <p:nvPicPr>
          <p:cNvPr id="187" name="Google Shape;187;p25" descr="Peixe com a boca aberta&#10;&#10;Descrição gerada automaticamente com confiança média"/>
          <p:cNvPicPr preferRelativeResize="0"/>
          <p:nvPr/>
        </p:nvPicPr>
        <p:blipFill rotWithShape="1">
          <a:blip r:embed="rId5">
            <a:alphaModFix/>
          </a:blip>
          <a:srcRect t="2176" r="21739"/>
          <a:stretch/>
        </p:blipFill>
        <p:spPr>
          <a:xfrm rot="5400000">
            <a:off x="-413213" y="1970554"/>
            <a:ext cx="4711039" cy="3312369"/>
          </a:xfrm>
          <a:prstGeom prst="rect">
            <a:avLst/>
          </a:prstGeom>
          <a:noFill/>
          <a:ln>
            <a:noFill/>
          </a:ln>
        </p:spPr>
      </p:pic>
      <p:cxnSp>
        <p:nvCxnSpPr>
          <p:cNvPr id="188" name="Google Shape;188;p25"/>
          <p:cNvCxnSpPr/>
          <p:nvPr/>
        </p:nvCxnSpPr>
        <p:spPr>
          <a:xfrm flipH="1">
            <a:off x="2202186" y="934670"/>
            <a:ext cx="1107748" cy="3877726"/>
          </a:xfrm>
          <a:prstGeom prst="straightConnector1">
            <a:avLst/>
          </a:prstGeom>
          <a:noFill/>
          <a:ln w="19050" cap="flat" cmpd="sng">
            <a:solidFill>
              <a:schemeClr val="dk1"/>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 calcmode="lin" valueType="num">
                                      <p:cBhvr additive="base">
                                        <p:cTn id="7" dur="1250"/>
                                        <p:tgtEl>
                                          <p:spTgt spid="186"/>
                                        </p:tgtEl>
                                        <p:attrNameLst>
                                          <p:attrName>ppt_w</p:attrName>
                                        </p:attrNameLst>
                                      </p:cBhvr>
                                      <p:tavLst>
                                        <p:tav tm="0">
                                          <p:val>
                                            <p:strVal val="0"/>
                                          </p:val>
                                        </p:tav>
                                        <p:tav tm="100000">
                                          <p:val>
                                            <p:strVal val="#ppt_w"/>
                                          </p:val>
                                        </p:tav>
                                      </p:tavLst>
                                    </p:anim>
                                    <p:anim calcmode="lin" valueType="num">
                                      <p:cBhvr additive="base">
                                        <p:cTn id="8" dur="1250"/>
                                        <p:tgtEl>
                                          <p:spTgt spid="18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6" descr="Uma imagem contendo comida, perto, cachorro, coberto&#10;&#10;Descrição gerada automaticamente"/>
          <p:cNvPicPr preferRelativeResize="0">
            <a:picLocks noGrp="1"/>
          </p:cNvPicPr>
          <p:nvPr>
            <p:ph type="body" idx="1"/>
          </p:nvPr>
        </p:nvPicPr>
        <p:blipFill rotWithShape="1">
          <a:blip r:embed="rId3">
            <a:alphaModFix/>
          </a:blip>
          <a:srcRect t="1722" r="16602"/>
          <a:stretch/>
        </p:blipFill>
        <p:spPr>
          <a:xfrm rot="5400000">
            <a:off x="-131382" y="1198049"/>
            <a:ext cx="4279405" cy="2836651"/>
          </a:xfrm>
          <a:prstGeom prst="rect">
            <a:avLst/>
          </a:prstGeom>
          <a:noFill/>
          <a:ln>
            <a:noFill/>
          </a:ln>
        </p:spPr>
      </p:pic>
      <p:sp>
        <p:nvSpPr>
          <p:cNvPr id="194" name="Google Shape;194;p26"/>
          <p:cNvSpPr txBox="1"/>
          <p:nvPr/>
        </p:nvSpPr>
        <p:spPr>
          <a:xfrm>
            <a:off x="4310923" y="656981"/>
            <a:ext cx="148893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4000" b="1" i="1">
                <a:solidFill>
                  <a:schemeClr val="dk1"/>
                </a:solidFill>
                <a:latin typeface="Calibri"/>
                <a:ea typeface="Calibri"/>
                <a:cs typeface="Calibri"/>
                <a:sym typeface="Calibri"/>
              </a:rPr>
              <a:t>Ulcers</a:t>
            </a:r>
            <a:endParaRPr sz="4000" b="1" i="1">
              <a:solidFill>
                <a:schemeClr val="dk1"/>
              </a:solidFill>
              <a:latin typeface="Calibri"/>
              <a:ea typeface="Calibri"/>
              <a:cs typeface="Calibri"/>
              <a:sym typeface="Calibri"/>
            </a:endParaRPr>
          </a:p>
        </p:txBody>
      </p:sp>
      <p:cxnSp>
        <p:nvCxnSpPr>
          <p:cNvPr id="195" name="Google Shape;195;p26"/>
          <p:cNvCxnSpPr/>
          <p:nvPr/>
        </p:nvCxnSpPr>
        <p:spPr>
          <a:xfrm flipH="1">
            <a:off x="2100034" y="1844824"/>
            <a:ext cx="2210889" cy="1446488"/>
          </a:xfrm>
          <a:prstGeom prst="straightConnector1">
            <a:avLst/>
          </a:prstGeom>
          <a:noFill/>
          <a:ln w="19050" cap="flat" cmpd="sng">
            <a:solidFill>
              <a:schemeClr val="dk1"/>
            </a:solidFill>
            <a:prstDash val="solid"/>
            <a:miter lim="800000"/>
            <a:headEnd type="none" w="sm" len="sm"/>
            <a:tailEnd type="triangle" w="med" len="med"/>
          </a:ln>
        </p:spPr>
      </p:cxnSp>
      <p:pic>
        <p:nvPicPr>
          <p:cNvPr id="196" name="Google Shape;196;p26" descr="Pessoa com a mão no rosto&#10;&#10;Descrição gerada automaticamente com confiança baixa"/>
          <p:cNvPicPr preferRelativeResize="0"/>
          <p:nvPr/>
        </p:nvPicPr>
        <p:blipFill rotWithShape="1">
          <a:blip r:embed="rId4">
            <a:alphaModFix/>
          </a:blip>
          <a:srcRect l="27035" t="1575"/>
          <a:stretch/>
        </p:blipFill>
        <p:spPr>
          <a:xfrm>
            <a:off x="7740895" y="909228"/>
            <a:ext cx="4447930" cy="4499992"/>
          </a:xfrm>
          <a:prstGeom prst="rect">
            <a:avLst/>
          </a:prstGeom>
          <a:noFill/>
          <a:ln>
            <a:noFill/>
          </a:ln>
        </p:spPr>
      </p:pic>
      <p:cxnSp>
        <p:nvCxnSpPr>
          <p:cNvPr id="197" name="Google Shape;197;p26"/>
          <p:cNvCxnSpPr/>
          <p:nvPr/>
        </p:nvCxnSpPr>
        <p:spPr>
          <a:xfrm>
            <a:off x="6330464" y="1179004"/>
            <a:ext cx="2809966" cy="1980220"/>
          </a:xfrm>
          <a:prstGeom prst="straightConnector1">
            <a:avLst/>
          </a:prstGeom>
          <a:noFill/>
          <a:ln w="19050" cap="flat" cmpd="sng">
            <a:solidFill>
              <a:schemeClr val="dk1"/>
            </a:solidFill>
            <a:prstDash val="solid"/>
            <a:miter lim="800000"/>
            <a:headEnd type="none" w="sm" len="sm"/>
            <a:tailEnd type="triangle" w="med" len="med"/>
          </a:ln>
        </p:spPr>
      </p:cxnSp>
      <p:pic>
        <p:nvPicPr>
          <p:cNvPr id="198" name="Google Shape;198;p26" descr="Pessoa com peixe na boca&#10;&#10;Descrição gerada automaticamente com confiança média"/>
          <p:cNvPicPr preferRelativeResize="0"/>
          <p:nvPr/>
        </p:nvPicPr>
        <p:blipFill rotWithShape="1">
          <a:blip r:embed="rId5">
            <a:alphaModFix/>
          </a:blip>
          <a:srcRect l="24800" t="1701" r="28737" b="4849"/>
          <a:stretch/>
        </p:blipFill>
        <p:spPr>
          <a:xfrm>
            <a:off x="4181835" y="1988840"/>
            <a:ext cx="3101943" cy="46792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7" descr="Uma imagem contendo no interior, homem, perto, cortando&#10;&#10;Descrição gerada automaticamente"/>
          <p:cNvPicPr preferRelativeResize="0">
            <a:picLocks noGrp="1"/>
          </p:cNvPicPr>
          <p:nvPr>
            <p:ph type="body" idx="1"/>
          </p:nvPr>
        </p:nvPicPr>
        <p:blipFill rotWithShape="1">
          <a:blip r:embed="rId3">
            <a:alphaModFix/>
          </a:blip>
          <a:srcRect l="16464" t="-2439" r="20426"/>
          <a:stretch/>
        </p:blipFill>
        <p:spPr>
          <a:xfrm rot="5400000">
            <a:off x="1870" y="406730"/>
            <a:ext cx="3659355" cy="3341152"/>
          </a:xfrm>
          <a:prstGeom prst="rect">
            <a:avLst/>
          </a:prstGeom>
          <a:noFill/>
          <a:ln>
            <a:noFill/>
          </a:ln>
        </p:spPr>
      </p:pic>
      <p:sp>
        <p:nvSpPr>
          <p:cNvPr id="204" name="Google Shape;204;p27"/>
          <p:cNvSpPr txBox="1"/>
          <p:nvPr/>
        </p:nvSpPr>
        <p:spPr>
          <a:xfrm>
            <a:off x="4030107" y="1349798"/>
            <a:ext cx="186519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600">
                <a:solidFill>
                  <a:schemeClr val="dk1"/>
                </a:solidFill>
                <a:latin typeface="Calibri"/>
                <a:ea typeface="Calibri"/>
                <a:cs typeface="Calibri"/>
                <a:sym typeface="Calibri"/>
              </a:rPr>
              <a:t>Erosions </a:t>
            </a:r>
            <a:endParaRPr/>
          </a:p>
        </p:txBody>
      </p:sp>
      <p:cxnSp>
        <p:nvCxnSpPr>
          <p:cNvPr id="205" name="Google Shape;205;p27"/>
          <p:cNvCxnSpPr/>
          <p:nvPr/>
        </p:nvCxnSpPr>
        <p:spPr>
          <a:xfrm flipH="1">
            <a:off x="2337740" y="1996129"/>
            <a:ext cx="2328767" cy="864096"/>
          </a:xfrm>
          <a:prstGeom prst="straightConnector1">
            <a:avLst/>
          </a:prstGeom>
          <a:noFill/>
          <a:ln w="19050" cap="flat" cmpd="sng">
            <a:solidFill>
              <a:schemeClr val="dk1"/>
            </a:solidFill>
            <a:prstDash val="solid"/>
            <a:miter lim="800000"/>
            <a:headEnd type="none" w="sm" len="sm"/>
            <a:tailEnd type="triangle" w="med" len="med"/>
          </a:ln>
        </p:spPr>
      </p:cxnSp>
      <p:pic>
        <p:nvPicPr>
          <p:cNvPr id="206" name="Google Shape;206;p27"/>
          <p:cNvPicPr preferRelativeResize="0"/>
          <p:nvPr/>
        </p:nvPicPr>
        <p:blipFill rotWithShape="1">
          <a:blip r:embed="rId4">
            <a:alphaModFix/>
          </a:blip>
          <a:srcRect/>
          <a:stretch/>
        </p:blipFill>
        <p:spPr>
          <a:xfrm>
            <a:off x="6443663" y="2522538"/>
            <a:ext cx="2535237" cy="4003675"/>
          </a:xfrm>
          <a:prstGeom prst="rect">
            <a:avLst/>
          </a:prstGeom>
          <a:noFill/>
          <a:ln>
            <a:noFill/>
          </a:ln>
        </p:spPr>
      </p:pic>
      <p:cxnSp>
        <p:nvCxnSpPr>
          <p:cNvPr id="207" name="Google Shape;207;p27"/>
          <p:cNvCxnSpPr/>
          <p:nvPr/>
        </p:nvCxnSpPr>
        <p:spPr>
          <a:xfrm>
            <a:off x="5230316" y="2420888"/>
            <a:ext cx="1656184" cy="1008112"/>
          </a:xfrm>
          <a:prstGeom prst="straightConnector1">
            <a:avLst/>
          </a:prstGeom>
          <a:noFill/>
          <a:ln w="19050" cap="flat" cmpd="sng">
            <a:solidFill>
              <a:schemeClr val="dk1"/>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8" descr="Uma imagem contendo comida, vidro, perto, embaçado&#10;&#10;Descrição gerada automaticamente"/>
          <p:cNvPicPr preferRelativeResize="0"/>
          <p:nvPr/>
        </p:nvPicPr>
        <p:blipFill rotWithShape="1">
          <a:blip r:embed="rId3">
            <a:alphaModFix/>
          </a:blip>
          <a:srcRect t="1468" r="30050"/>
          <a:stretch/>
        </p:blipFill>
        <p:spPr>
          <a:xfrm rot="5400000">
            <a:off x="8808244" y="567097"/>
            <a:ext cx="3372017" cy="3006628"/>
          </a:xfrm>
          <a:prstGeom prst="rect">
            <a:avLst/>
          </a:prstGeom>
          <a:noFill/>
          <a:ln>
            <a:noFill/>
          </a:ln>
        </p:spPr>
      </p:pic>
      <p:sp>
        <p:nvSpPr>
          <p:cNvPr id="213" name="Google Shape;213;p28"/>
          <p:cNvSpPr txBox="1"/>
          <p:nvPr/>
        </p:nvSpPr>
        <p:spPr>
          <a:xfrm>
            <a:off x="191258" y="4181786"/>
            <a:ext cx="2681251" cy="21236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600" b="1" i="1" dirty="0">
                <a:solidFill>
                  <a:schemeClr val="dk1"/>
                </a:solidFill>
                <a:latin typeface="Calibri"/>
                <a:ea typeface="Calibri"/>
                <a:cs typeface="Calibri"/>
                <a:sym typeface="Calibri"/>
              </a:rPr>
              <a:t>Abnormal discharge 25% </a:t>
            </a:r>
            <a:endParaRPr sz="3600" dirty="0"/>
          </a:p>
          <a:p>
            <a:pPr marL="0" marR="0" lvl="0" indent="0" algn="ctr" rtl="0">
              <a:spcBef>
                <a:spcPts val="0"/>
              </a:spcBef>
              <a:spcAft>
                <a:spcPts val="0"/>
              </a:spcAft>
              <a:buNone/>
            </a:pPr>
            <a:endParaRPr sz="2400" b="1" i="1" dirty="0">
              <a:solidFill>
                <a:schemeClr val="dk1"/>
              </a:solidFill>
              <a:latin typeface="Calibri"/>
              <a:ea typeface="Calibri"/>
              <a:cs typeface="Calibri"/>
              <a:sym typeface="Calibri"/>
            </a:endParaRPr>
          </a:p>
        </p:txBody>
      </p:sp>
      <p:sp>
        <p:nvSpPr>
          <p:cNvPr id="214" name="Google Shape;214;p28"/>
          <p:cNvSpPr txBox="1"/>
          <p:nvPr/>
        </p:nvSpPr>
        <p:spPr>
          <a:xfrm>
            <a:off x="3636937" y="128308"/>
            <a:ext cx="4905747"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4000" b="1" i="1" dirty="0">
                <a:solidFill>
                  <a:schemeClr val="dk1"/>
                </a:solidFill>
                <a:latin typeface="Calibri"/>
                <a:ea typeface="Calibri"/>
                <a:cs typeface="Calibri"/>
                <a:sym typeface="Calibri"/>
              </a:rPr>
              <a:t>Vaginal  involvement</a:t>
            </a:r>
            <a:endParaRPr sz="4000" b="1" i="1" dirty="0">
              <a:solidFill>
                <a:schemeClr val="dk1"/>
              </a:solidFill>
              <a:latin typeface="Calibri"/>
              <a:ea typeface="Calibri"/>
              <a:cs typeface="Calibri"/>
              <a:sym typeface="Calibri"/>
            </a:endParaRPr>
          </a:p>
          <a:p>
            <a:pPr marL="0" marR="0" lvl="0" indent="0" algn="l" rtl="0">
              <a:spcBef>
                <a:spcPts val="0"/>
              </a:spcBef>
              <a:spcAft>
                <a:spcPts val="0"/>
              </a:spcAft>
              <a:buNone/>
            </a:pPr>
            <a:endParaRPr sz="4000" b="1" i="1" dirty="0">
              <a:solidFill>
                <a:schemeClr val="dk1"/>
              </a:solidFill>
              <a:latin typeface="Calibri"/>
              <a:ea typeface="Calibri"/>
              <a:cs typeface="Calibri"/>
              <a:sym typeface="Calibri"/>
            </a:endParaRPr>
          </a:p>
        </p:txBody>
      </p:sp>
      <p:sp>
        <p:nvSpPr>
          <p:cNvPr id="215" name="Google Shape;215;p28"/>
          <p:cNvSpPr txBox="1"/>
          <p:nvPr/>
        </p:nvSpPr>
        <p:spPr>
          <a:xfrm>
            <a:off x="7265819" y="3247802"/>
            <a:ext cx="189904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600" b="1" i="1" dirty="0">
                <a:solidFill>
                  <a:schemeClr val="dk1"/>
                </a:solidFill>
                <a:latin typeface="Calibri"/>
                <a:ea typeface="Calibri"/>
                <a:cs typeface="Calibri"/>
                <a:sym typeface="Calibri"/>
              </a:rPr>
              <a:t>Erosions </a:t>
            </a:r>
            <a:endParaRPr dirty="0"/>
          </a:p>
        </p:txBody>
      </p:sp>
      <p:pic>
        <p:nvPicPr>
          <p:cNvPr id="216" name="Google Shape;216;p28" descr="Cabeça de pessoa&#10;&#10;Descrição gerada automaticamente com confiança média"/>
          <p:cNvPicPr preferRelativeResize="0"/>
          <p:nvPr/>
        </p:nvPicPr>
        <p:blipFill rotWithShape="1">
          <a:blip r:embed="rId4">
            <a:alphaModFix/>
          </a:blip>
          <a:srcRect l="13251" t="-221" r="24150"/>
          <a:stretch/>
        </p:blipFill>
        <p:spPr>
          <a:xfrm rot="5400000">
            <a:off x="-239339" y="558906"/>
            <a:ext cx="3884202" cy="3023007"/>
          </a:xfrm>
          <a:prstGeom prst="rect">
            <a:avLst/>
          </a:prstGeom>
          <a:noFill/>
          <a:ln>
            <a:noFill/>
          </a:ln>
        </p:spPr>
      </p:pic>
      <p:sp>
        <p:nvSpPr>
          <p:cNvPr id="217" name="Google Shape;217;p28"/>
          <p:cNvSpPr txBox="1"/>
          <p:nvPr/>
        </p:nvSpPr>
        <p:spPr>
          <a:xfrm>
            <a:off x="10785320" y="404664"/>
            <a:ext cx="9423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a:solidFill>
                  <a:schemeClr val="lt1"/>
                </a:solidFill>
                <a:latin typeface="Calibri"/>
                <a:ea typeface="Calibri"/>
                <a:cs typeface="Calibri"/>
                <a:sym typeface="Calibri"/>
              </a:rPr>
              <a:t>cervix</a:t>
            </a:r>
            <a:endParaRPr sz="2400" b="1">
              <a:solidFill>
                <a:schemeClr val="lt1"/>
              </a:solidFill>
              <a:latin typeface="Calibri"/>
              <a:ea typeface="Calibri"/>
              <a:cs typeface="Calibri"/>
              <a:sym typeface="Calibri"/>
            </a:endParaRPr>
          </a:p>
        </p:txBody>
      </p:sp>
      <p:sp>
        <p:nvSpPr>
          <p:cNvPr id="218" name="Google Shape;218;p28"/>
          <p:cNvSpPr txBox="1"/>
          <p:nvPr/>
        </p:nvSpPr>
        <p:spPr>
          <a:xfrm>
            <a:off x="9216343" y="2844225"/>
            <a:ext cx="105189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1">
                <a:solidFill>
                  <a:schemeClr val="lt1"/>
                </a:solidFill>
                <a:latin typeface="Calibri"/>
                <a:ea typeface="Calibri"/>
                <a:cs typeface="Calibri"/>
                <a:sym typeface="Calibri"/>
              </a:rPr>
              <a:t>vagina</a:t>
            </a:r>
            <a:endParaRPr/>
          </a:p>
        </p:txBody>
      </p:sp>
      <p:pic>
        <p:nvPicPr>
          <p:cNvPr id="219" name="Google Shape;219;p28"/>
          <p:cNvPicPr preferRelativeResize="0"/>
          <p:nvPr/>
        </p:nvPicPr>
        <p:blipFill rotWithShape="1">
          <a:blip r:embed="rId5">
            <a:alphaModFix/>
          </a:blip>
          <a:srcRect/>
          <a:stretch/>
        </p:blipFill>
        <p:spPr>
          <a:xfrm>
            <a:off x="3265744" y="3076708"/>
            <a:ext cx="3842051" cy="3652984"/>
          </a:xfrm>
          <a:prstGeom prst="rect">
            <a:avLst/>
          </a:prstGeom>
          <a:noFill/>
          <a:ln>
            <a:noFill/>
          </a:ln>
        </p:spPr>
      </p:pic>
      <p:pic>
        <p:nvPicPr>
          <p:cNvPr id="220" name="Google Shape;220;p28"/>
          <p:cNvPicPr preferRelativeResize="0">
            <a:picLocks noGrp="1"/>
          </p:cNvPicPr>
          <p:nvPr>
            <p:ph type="body" idx="1"/>
          </p:nvPr>
        </p:nvPicPr>
        <p:blipFill rotWithShape="1">
          <a:blip r:embed="rId6">
            <a:alphaModFix/>
          </a:blip>
          <a:srcRect l="47209" t="64980" r="36974" b="13506"/>
          <a:stretch/>
        </p:blipFill>
        <p:spPr>
          <a:xfrm>
            <a:off x="5942170" y="790027"/>
            <a:ext cx="3095196" cy="2366918"/>
          </a:xfrm>
          <a:prstGeom prst="rect">
            <a:avLst/>
          </a:prstGeom>
          <a:noFill/>
          <a:ln>
            <a:noFill/>
          </a:ln>
        </p:spPr>
      </p:pic>
      <p:pic>
        <p:nvPicPr>
          <p:cNvPr id="221" name="Google Shape;221;p28" descr="Maçã vermelha em fundo branco&#10;&#10;Descrição gerada automaticamente com confiança baixa"/>
          <p:cNvPicPr preferRelativeResize="0"/>
          <p:nvPr/>
        </p:nvPicPr>
        <p:blipFill rotWithShape="1">
          <a:blip r:embed="rId7">
            <a:alphaModFix/>
          </a:blip>
          <a:srcRect/>
          <a:stretch/>
        </p:blipFill>
        <p:spPr>
          <a:xfrm>
            <a:off x="8441626" y="4107275"/>
            <a:ext cx="3445325" cy="21883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 calcmode="lin" valueType="num">
                                      <p:cBhvr additive="base">
                                        <p:cTn id="7" dur="500"/>
                                        <p:tgtEl>
                                          <p:spTgt spid="220"/>
                                        </p:tgtEl>
                                        <p:attrNameLst>
                                          <p:attrName>ppt_w</p:attrName>
                                        </p:attrNameLst>
                                      </p:cBhvr>
                                      <p:tavLst>
                                        <p:tav tm="0">
                                          <p:val>
                                            <p:strVal val="0"/>
                                          </p:val>
                                        </p:tav>
                                        <p:tav tm="100000">
                                          <p:val>
                                            <p:strVal val="#ppt_w"/>
                                          </p:val>
                                        </p:tav>
                                      </p:tavLst>
                                    </p:anim>
                                    <p:anim calcmode="lin" valueType="num">
                                      <p:cBhvr additive="base">
                                        <p:cTn id="8" dur="500"/>
                                        <p:tgtEl>
                                          <p:spTgt spid="22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12"/>
                                        </p:tgtEl>
                                        <p:attrNameLst>
                                          <p:attrName>style.visibility</p:attrName>
                                        </p:attrNameLst>
                                      </p:cBhvr>
                                      <p:to>
                                        <p:strVal val="visible"/>
                                      </p:to>
                                    </p:set>
                                    <p:anim calcmode="lin" valueType="num">
                                      <p:cBhvr additive="base">
                                        <p:cTn id="13" dur="1250"/>
                                        <p:tgtEl>
                                          <p:spTgt spid="212"/>
                                        </p:tgtEl>
                                        <p:attrNameLst>
                                          <p:attrName>ppt_w</p:attrName>
                                        </p:attrNameLst>
                                      </p:cBhvr>
                                      <p:tavLst>
                                        <p:tav tm="0">
                                          <p:val>
                                            <p:strVal val="0"/>
                                          </p:val>
                                        </p:tav>
                                        <p:tav tm="100000">
                                          <p:val>
                                            <p:strVal val="#ppt_w"/>
                                          </p:val>
                                        </p:tav>
                                      </p:tavLst>
                                    </p:anim>
                                    <p:anim calcmode="lin" valueType="num">
                                      <p:cBhvr additive="base">
                                        <p:cTn id="14" dur="1250"/>
                                        <p:tgtEl>
                                          <p:spTgt spid="212"/>
                                        </p:tgtEl>
                                        <p:attrNameLst>
                                          <p:attrName>ppt_h</p:attrName>
                                        </p:attrNameLst>
                                      </p:cBhvr>
                                      <p:tavLst>
                                        <p:tav tm="0">
                                          <p:val>
                                            <p:strVal val="0"/>
                                          </p:val>
                                        </p:tav>
                                        <p:tav tm="100000">
                                          <p:val>
                                            <p:strVal val="#ppt_h"/>
                                          </p:val>
                                        </p:tav>
                                      </p:tavLst>
                                    </p:anim>
                                  </p:childTnLst>
                                </p:cTn>
                              </p:par>
                              <p:par>
                                <p:cTn id="15" presetID="10" presetClass="entr" presetSubtype="0" fill="hold" nodeType="withEffect">
                                  <p:stCondLst>
                                    <p:cond delay="0"/>
                                  </p:stCondLst>
                                  <p:childTnLst>
                                    <p:set>
                                      <p:cBhvr>
                                        <p:cTn id="16" dur="1" fill="hold">
                                          <p:stCondLst>
                                            <p:cond delay="0"/>
                                          </p:stCondLst>
                                        </p:cTn>
                                        <p:tgtEl>
                                          <p:spTgt spid="215"/>
                                        </p:tgtEl>
                                        <p:attrNameLst>
                                          <p:attrName>style.visibility</p:attrName>
                                        </p:attrNameLst>
                                      </p:cBhvr>
                                      <p:to>
                                        <p:strVal val="visible"/>
                                      </p:to>
                                    </p:set>
                                    <p:animEffect transition="in" filter="fade">
                                      <p:cBhvr>
                                        <p:cTn id="17" dur="500"/>
                                        <p:tgtEl>
                                          <p:spTgt spid="215"/>
                                        </p:tgtEl>
                                      </p:cBhvr>
                                    </p:animEffect>
                                  </p:childTnLst>
                                </p:cTn>
                              </p:par>
                            </p:childTnLst>
                          </p:cTn>
                        </p:par>
                        <p:par>
                          <p:cTn id="18" fill="hold">
                            <p:stCondLst>
                              <p:cond delay="1250"/>
                            </p:stCondLst>
                            <p:childTnLst>
                              <p:par>
                                <p:cTn id="19" presetID="23" presetClass="entr" presetSubtype="16" fill="hold" nodeType="afterEffect">
                                  <p:stCondLst>
                                    <p:cond delay="750"/>
                                  </p:stCondLst>
                                  <p:childTnLst>
                                    <p:set>
                                      <p:cBhvr>
                                        <p:cTn id="20" dur="1" fill="hold">
                                          <p:stCondLst>
                                            <p:cond delay="0"/>
                                          </p:stCondLst>
                                        </p:cTn>
                                        <p:tgtEl>
                                          <p:spTgt spid="221"/>
                                        </p:tgtEl>
                                        <p:attrNameLst>
                                          <p:attrName>style.visibility</p:attrName>
                                        </p:attrNameLst>
                                      </p:cBhvr>
                                      <p:to>
                                        <p:strVal val="visible"/>
                                      </p:to>
                                    </p:set>
                                    <p:anim calcmode="lin" valueType="num">
                                      <p:cBhvr additive="base">
                                        <p:cTn id="21" dur="1500"/>
                                        <p:tgtEl>
                                          <p:spTgt spid="221"/>
                                        </p:tgtEl>
                                        <p:attrNameLst>
                                          <p:attrName>ppt_w</p:attrName>
                                        </p:attrNameLst>
                                      </p:cBhvr>
                                      <p:tavLst>
                                        <p:tav tm="0">
                                          <p:val>
                                            <p:strVal val="0"/>
                                          </p:val>
                                        </p:tav>
                                        <p:tav tm="100000">
                                          <p:val>
                                            <p:strVal val="#ppt_w"/>
                                          </p:val>
                                        </p:tav>
                                      </p:tavLst>
                                    </p:anim>
                                    <p:anim calcmode="lin" valueType="num">
                                      <p:cBhvr additive="base">
                                        <p:cTn id="22" dur="1500"/>
                                        <p:tgtEl>
                                          <p:spTgt spid="22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p:nvPr/>
        </p:nvSpPr>
        <p:spPr>
          <a:xfrm>
            <a:off x="617161" y="2336681"/>
            <a:ext cx="6696744" cy="372405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120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severe vaginal adhesions causing narrowing or complete vaginal obstruction</a:t>
            </a:r>
            <a:endParaRPr dirty="0"/>
          </a:p>
          <a:p>
            <a:pPr marL="285750" indent="-285750">
              <a:spcBef>
                <a:spcPts val="1200"/>
              </a:spcBef>
              <a:buClr>
                <a:schemeClr val="dk1"/>
              </a:buClr>
              <a:buSzPts val="2800"/>
              <a:buFont typeface="Arial"/>
              <a:buChar char="•"/>
            </a:pPr>
            <a:r>
              <a:rPr lang="pt-BR" sz="2800" dirty="0">
                <a:solidFill>
                  <a:schemeClr val="dk1"/>
                </a:solidFill>
                <a:latin typeface="Calibri"/>
                <a:ea typeface="Calibri"/>
                <a:cs typeface="Calibri"/>
                <a:sym typeface="Calibri"/>
              </a:rPr>
              <a:t>Scarring of clitoral hood  </a:t>
            </a:r>
            <a:endParaRPr lang="pt-BR" sz="2800" dirty="0"/>
          </a:p>
          <a:p>
            <a:pPr marL="285750" marR="0" lvl="0" indent="-285750" algn="l" rtl="0">
              <a:spcBef>
                <a:spcPts val="120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complete disappearance or fusion of the labia </a:t>
            </a:r>
            <a:endParaRPr sz="2800" dirty="0">
              <a:solidFill>
                <a:srgbClr val="C00000"/>
              </a:solidFill>
              <a:latin typeface="Calibri"/>
              <a:ea typeface="Calibri"/>
              <a:cs typeface="Calibri"/>
              <a:sym typeface="Calibri"/>
            </a:endParaRPr>
          </a:p>
          <a:p>
            <a:pPr marL="285750" marR="0" lvl="0" indent="-285750" algn="l" rtl="0">
              <a:spcBef>
                <a:spcPts val="120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vaginal adhesions that can cause narrowing or complete closing the vagina</a:t>
            </a:r>
            <a:endParaRPr sz="2800" dirty="0">
              <a:solidFill>
                <a:schemeClr val="dk1"/>
              </a:solidFill>
              <a:highlight>
                <a:srgbClr val="FFFF00"/>
              </a:highlight>
              <a:latin typeface="Calibri"/>
              <a:ea typeface="Calibri"/>
              <a:cs typeface="Calibri"/>
              <a:sym typeface="Calibri"/>
            </a:endParaRPr>
          </a:p>
        </p:txBody>
      </p:sp>
      <p:sp>
        <p:nvSpPr>
          <p:cNvPr id="227" name="Google Shape;227;p29"/>
          <p:cNvSpPr txBox="1"/>
          <p:nvPr/>
        </p:nvSpPr>
        <p:spPr>
          <a:xfrm>
            <a:off x="621805" y="333893"/>
            <a:ext cx="10945216" cy="89857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4000"/>
              <a:buFont typeface="Arial"/>
              <a:buNone/>
            </a:pPr>
            <a:endParaRPr sz="4000">
              <a:solidFill>
                <a:schemeClr val="dk1"/>
              </a:solidFill>
              <a:latin typeface="Calibri"/>
              <a:ea typeface="Calibri"/>
              <a:cs typeface="Calibri"/>
              <a:sym typeface="Calibri"/>
            </a:endParaRPr>
          </a:p>
        </p:txBody>
      </p:sp>
      <p:sp>
        <p:nvSpPr>
          <p:cNvPr id="228" name="Google Shape;228;p29"/>
          <p:cNvSpPr txBox="1"/>
          <p:nvPr/>
        </p:nvSpPr>
        <p:spPr>
          <a:xfrm>
            <a:off x="617160" y="379978"/>
            <a:ext cx="706142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1">
                <a:solidFill>
                  <a:schemeClr val="dk1"/>
                </a:solidFill>
                <a:latin typeface="Calibri"/>
                <a:ea typeface="Calibri"/>
                <a:cs typeface="Calibri"/>
                <a:sym typeface="Calibri"/>
              </a:rPr>
              <a:t>Late aspects</a:t>
            </a:r>
            <a:endParaRPr sz="4000" b="1" i="1">
              <a:solidFill>
                <a:schemeClr val="dk1"/>
              </a:solidFill>
              <a:latin typeface="Calibri"/>
              <a:ea typeface="Calibri"/>
              <a:cs typeface="Calibri"/>
              <a:sym typeface="Calibri"/>
            </a:endParaRPr>
          </a:p>
          <a:p>
            <a:pPr marL="0" marR="0" lvl="0" indent="0" algn="ctr" rtl="0">
              <a:spcBef>
                <a:spcPts val="0"/>
              </a:spcBef>
              <a:spcAft>
                <a:spcPts val="0"/>
              </a:spcAft>
              <a:buNone/>
            </a:pPr>
            <a:r>
              <a:rPr lang="pt-BR" sz="4000" b="1" i="1">
                <a:solidFill>
                  <a:schemeClr val="dk1"/>
                </a:solidFill>
                <a:latin typeface="Calibri"/>
                <a:ea typeface="Calibri"/>
                <a:cs typeface="Calibri"/>
                <a:sym typeface="Calibri"/>
              </a:rPr>
              <a:t>...there are deformities</a:t>
            </a:r>
            <a:endParaRPr sz="4000" b="1" i="1">
              <a:solidFill>
                <a:schemeClr val="dk1"/>
              </a:solidFill>
              <a:highlight>
                <a:srgbClr val="FFFF00"/>
              </a:highlight>
              <a:latin typeface="Calibri"/>
              <a:ea typeface="Calibri"/>
              <a:cs typeface="Calibri"/>
              <a:sym typeface="Calibri"/>
            </a:endParaRPr>
          </a:p>
        </p:txBody>
      </p:sp>
      <p:pic>
        <p:nvPicPr>
          <p:cNvPr id="229" name="Google Shape;229;p29"/>
          <p:cNvPicPr preferRelativeResize="0"/>
          <p:nvPr/>
        </p:nvPicPr>
        <p:blipFill rotWithShape="1">
          <a:blip r:embed="rId3">
            <a:alphaModFix/>
          </a:blip>
          <a:srcRect l="17509" t="29659" r="35230" b="11120"/>
          <a:stretch/>
        </p:blipFill>
        <p:spPr>
          <a:xfrm>
            <a:off x="7535124" y="2060848"/>
            <a:ext cx="4471705" cy="3150154"/>
          </a:xfrm>
          <a:prstGeom prst="rect">
            <a:avLst/>
          </a:prstGeom>
          <a:noFill/>
          <a:ln>
            <a:noFill/>
          </a:ln>
        </p:spPr>
      </p:pic>
      <p:sp>
        <p:nvSpPr>
          <p:cNvPr id="230" name="Google Shape;230;p29"/>
          <p:cNvSpPr txBox="1"/>
          <p:nvPr/>
        </p:nvSpPr>
        <p:spPr>
          <a:xfrm>
            <a:off x="7399802" y="6488668"/>
            <a:ext cx="427495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Biol Blood Marrow Transplant 23 (2017) 211–234</a:t>
            </a:r>
            <a:endParaRPr sz="1600" i="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50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2000"/>
                                        <p:tgtEl>
                                          <p:spTgt spid="229"/>
                                        </p:tgtEl>
                                        <p:attrNameLst>
                                          <p:attrName>ppt_w</p:attrName>
                                        </p:attrNameLst>
                                      </p:cBhvr>
                                      <p:tavLst>
                                        <p:tav tm="0">
                                          <p:val>
                                            <p:strVal val="0"/>
                                          </p:val>
                                        </p:tav>
                                        <p:tav tm="100000">
                                          <p:val>
                                            <p:strVal val="#ppt_w"/>
                                          </p:val>
                                        </p:tav>
                                      </p:tavLst>
                                    </p:anim>
                                    <p:anim calcmode="lin" valueType="num">
                                      <p:cBhvr additive="base">
                                        <p:cTn id="8" dur="2000"/>
                                        <p:tgtEl>
                                          <p:spTgt spid="22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0"/>
          <p:cNvSpPr txBox="1">
            <a:spLocks noGrp="1"/>
          </p:cNvSpPr>
          <p:nvPr>
            <p:ph type="title"/>
          </p:nvPr>
        </p:nvSpPr>
        <p:spPr>
          <a:xfrm>
            <a:off x="909836" y="474462"/>
            <a:ext cx="8712968" cy="66278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7749"/>
              <a:buFont typeface="Calibri"/>
              <a:buNone/>
            </a:pPr>
            <a:r>
              <a:rPr lang="pt-BR" b="1" i="1" dirty="0">
                <a:latin typeface="Calibri"/>
                <a:ea typeface="Calibri"/>
                <a:cs typeface="Calibri"/>
                <a:sym typeface="Calibri"/>
              </a:rPr>
              <a:t>Without diagnosis or treatment...</a:t>
            </a:r>
            <a:endParaRPr dirty="0"/>
          </a:p>
        </p:txBody>
      </p:sp>
      <p:pic>
        <p:nvPicPr>
          <p:cNvPr id="236" name="Google Shape;236;p30" descr="Mão de pessoa&#10;&#10;Descrição gerada automaticamente com confiança média"/>
          <p:cNvPicPr preferRelativeResize="0">
            <a:picLocks noGrp="1"/>
          </p:cNvPicPr>
          <p:nvPr>
            <p:ph type="body" idx="1"/>
          </p:nvPr>
        </p:nvPicPr>
        <p:blipFill rotWithShape="1">
          <a:blip r:embed="rId3">
            <a:alphaModFix/>
          </a:blip>
          <a:srcRect/>
          <a:stretch/>
        </p:blipFill>
        <p:spPr>
          <a:xfrm rot="5400000">
            <a:off x="-186036" y="2652664"/>
            <a:ext cx="4351338" cy="2447627"/>
          </a:xfrm>
          <a:prstGeom prst="rect">
            <a:avLst/>
          </a:prstGeom>
          <a:noFill/>
          <a:ln>
            <a:noFill/>
          </a:ln>
        </p:spPr>
      </p:pic>
      <p:pic>
        <p:nvPicPr>
          <p:cNvPr id="237" name="Google Shape;237;p30"/>
          <p:cNvPicPr preferRelativeResize="0"/>
          <p:nvPr/>
        </p:nvPicPr>
        <p:blipFill rotWithShape="1">
          <a:blip r:embed="rId4">
            <a:alphaModFix/>
          </a:blip>
          <a:srcRect l="39014" t="29156" r="40789" b="9812"/>
          <a:stretch/>
        </p:blipFill>
        <p:spPr>
          <a:xfrm>
            <a:off x="4222204" y="1880195"/>
            <a:ext cx="3024336" cy="4089357"/>
          </a:xfrm>
          <a:prstGeom prst="rect">
            <a:avLst/>
          </a:prstGeom>
          <a:noFill/>
          <a:ln>
            <a:noFill/>
          </a:ln>
        </p:spPr>
      </p:pic>
      <p:pic>
        <p:nvPicPr>
          <p:cNvPr id="238" name="Google Shape;238;p30"/>
          <p:cNvPicPr preferRelativeResize="0"/>
          <p:nvPr/>
        </p:nvPicPr>
        <p:blipFill rotWithShape="1">
          <a:blip r:embed="rId5">
            <a:alphaModFix/>
          </a:blip>
          <a:srcRect/>
          <a:stretch/>
        </p:blipFill>
        <p:spPr>
          <a:xfrm>
            <a:off x="8205960" y="2060848"/>
            <a:ext cx="3024336" cy="39087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523602" y="836712"/>
            <a:ext cx="9141619" cy="540298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48246D"/>
              </a:buClr>
              <a:buSzPts val="5900"/>
              <a:buFont typeface="Proxima Nova"/>
              <a:buNone/>
            </a:pPr>
            <a:r>
              <a:rPr lang="pt-BR" b="1" i="0" dirty="0">
                <a:solidFill>
                  <a:srgbClr val="48246D"/>
                </a:solidFill>
                <a:latin typeface="Proxima Nova"/>
                <a:ea typeface="Proxima Nova"/>
                <a:cs typeface="Proxima Nova"/>
                <a:sym typeface="Proxima Nova"/>
              </a:rPr>
              <a:t>Managing Vaginal GVHD</a:t>
            </a:r>
            <a:br>
              <a:rPr lang="pt-BR" b="1" i="0" dirty="0">
                <a:solidFill>
                  <a:srgbClr val="48246D"/>
                </a:solidFill>
                <a:latin typeface="Proxima Nova"/>
                <a:ea typeface="Proxima Nova"/>
                <a:cs typeface="Proxima Nova"/>
                <a:sym typeface="Proxima Nova"/>
              </a:rPr>
            </a:br>
            <a:br>
              <a:rPr lang="pt-BR" sz="4800" b="1" i="0" dirty="0">
                <a:solidFill>
                  <a:srgbClr val="48246D"/>
                </a:solidFill>
                <a:latin typeface="Proxima Nova"/>
                <a:ea typeface="Proxima Nova"/>
                <a:cs typeface="Proxima Nova"/>
                <a:sym typeface="Proxima Nova"/>
              </a:rPr>
            </a:br>
            <a:r>
              <a:rPr lang="pt-BR" sz="2800" i="1" dirty="0">
                <a:solidFill>
                  <a:srgbClr val="48246D"/>
                </a:solidFill>
                <a:latin typeface="Proxima Nova"/>
                <a:ea typeface="Proxima Nova"/>
                <a:cs typeface="Proxima Nova"/>
                <a:sym typeface="Proxima Nova"/>
              </a:rPr>
              <a:t>Lenira Maria Queiroz Mauad</a:t>
            </a:r>
            <a:br>
              <a:rPr lang="pt-BR" sz="2800" i="1" dirty="0">
                <a:solidFill>
                  <a:srgbClr val="48246D"/>
                </a:solidFill>
                <a:latin typeface="Proxima Nova"/>
                <a:ea typeface="Proxima Nova"/>
                <a:cs typeface="Proxima Nova"/>
                <a:sym typeface="Proxima Nova"/>
              </a:rPr>
            </a:br>
            <a:r>
              <a:rPr lang="pt-BR" sz="2800" i="1" dirty="0">
                <a:solidFill>
                  <a:srgbClr val="48246D"/>
                </a:solidFill>
                <a:latin typeface="Proxima Nova"/>
                <a:ea typeface="Proxima Nova"/>
                <a:cs typeface="Proxima Nova"/>
                <a:sym typeface="Proxima Nova"/>
              </a:rPr>
              <a:t>Amaral Carvalho Hospital</a:t>
            </a:r>
            <a:br>
              <a:rPr lang="pt-BR" sz="2800" i="1" dirty="0">
                <a:solidFill>
                  <a:srgbClr val="48246D"/>
                </a:solidFill>
                <a:latin typeface="Proxima Nova"/>
                <a:ea typeface="Proxima Nova"/>
                <a:cs typeface="Proxima Nova"/>
                <a:sym typeface="Proxima Nova"/>
              </a:rPr>
            </a:br>
            <a:r>
              <a:rPr lang="pt-BR" sz="2800" i="1" dirty="0">
                <a:solidFill>
                  <a:srgbClr val="48246D"/>
                </a:solidFill>
                <a:latin typeface="Proxima Nova"/>
                <a:ea typeface="Proxima Nova"/>
                <a:cs typeface="Proxima Nova"/>
                <a:sym typeface="Proxima Nova"/>
              </a:rPr>
              <a:t>Jau – SP </a:t>
            </a:r>
            <a:br>
              <a:rPr lang="pt-BR" sz="2800" i="1" dirty="0">
                <a:solidFill>
                  <a:srgbClr val="48246D"/>
                </a:solidFill>
                <a:latin typeface="Proxima Nova"/>
                <a:ea typeface="Proxima Nova"/>
                <a:cs typeface="Proxima Nova"/>
                <a:sym typeface="Proxima Nova"/>
              </a:rPr>
            </a:br>
            <a:r>
              <a:rPr lang="pt-BR" sz="2800" i="1" dirty="0">
                <a:solidFill>
                  <a:srgbClr val="48246D"/>
                </a:solidFill>
                <a:latin typeface="Proxima Nova"/>
                <a:ea typeface="Proxima Nova"/>
                <a:cs typeface="Proxima Nova"/>
                <a:sym typeface="Proxima Nova"/>
              </a:rPr>
              <a:t>Brazil</a:t>
            </a:r>
            <a:br>
              <a:rPr lang="pt-BR" sz="2800" i="1" dirty="0">
                <a:solidFill>
                  <a:srgbClr val="48246D"/>
                </a:solidFill>
                <a:latin typeface="Proxima Nova"/>
                <a:ea typeface="Proxima Nova"/>
                <a:cs typeface="Proxima Nova"/>
                <a:sym typeface="Proxima Nova"/>
              </a:rPr>
            </a:br>
            <a:r>
              <a:rPr lang="pt-BR" sz="2800" i="1" dirty="0">
                <a:solidFill>
                  <a:srgbClr val="48246D"/>
                </a:solidFill>
                <a:latin typeface="Proxima Nova"/>
                <a:ea typeface="Proxima Nova"/>
                <a:cs typeface="Proxima Nova"/>
                <a:sym typeface="Proxima Nova"/>
              </a:rPr>
              <a:t>September 27, 2022</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1" descr="Cabeça de gato&#10;&#10;Descrição gerada automaticamente com confiança baixa"/>
          <p:cNvPicPr preferRelativeResize="0">
            <a:picLocks noGrp="1"/>
          </p:cNvPicPr>
          <p:nvPr>
            <p:ph type="body" idx="1"/>
          </p:nvPr>
        </p:nvPicPr>
        <p:blipFill rotWithShape="1">
          <a:blip r:embed="rId3">
            <a:alphaModFix/>
          </a:blip>
          <a:srcRect l="18534" t="7642"/>
          <a:stretch/>
        </p:blipFill>
        <p:spPr>
          <a:xfrm rot="5400000">
            <a:off x="-408719" y="1565239"/>
            <a:ext cx="3544887" cy="2260573"/>
          </a:xfrm>
          <a:prstGeom prst="rect">
            <a:avLst/>
          </a:prstGeom>
          <a:noFill/>
          <a:ln>
            <a:noFill/>
          </a:ln>
        </p:spPr>
      </p:pic>
      <p:sp>
        <p:nvSpPr>
          <p:cNvPr id="244" name="Google Shape;244;p31"/>
          <p:cNvSpPr txBox="1"/>
          <p:nvPr/>
        </p:nvSpPr>
        <p:spPr>
          <a:xfrm>
            <a:off x="2949714" y="1872197"/>
            <a:ext cx="547243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i="1" dirty="0">
                <a:solidFill>
                  <a:schemeClr val="dk1"/>
                </a:solidFill>
                <a:latin typeface="Calibri"/>
                <a:ea typeface="Calibri"/>
                <a:cs typeface="Calibri"/>
                <a:sym typeface="Calibri"/>
              </a:rPr>
              <a:t>Labial adhesions</a:t>
            </a:r>
            <a:endParaRPr sz="2800" b="1" i="1" dirty="0">
              <a:solidFill>
                <a:schemeClr val="dk1"/>
              </a:solidFill>
              <a:latin typeface="Calibri"/>
              <a:ea typeface="Calibri"/>
              <a:cs typeface="Calibri"/>
              <a:sym typeface="Calibri"/>
            </a:endParaRPr>
          </a:p>
        </p:txBody>
      </p:sp>
      <p:pic>
        <p:nvPicPr>
          <p:cNvPr id="245" name="Google Shape;245;p31" descr="Olhos de homem&#10;&#10;Descrição gerada automaticamente com confiança média"/>
          <p:cNvPicPr preferRelativeResize="0"/>
          <p:nvPr/>
        </p:nvPicPr>
        <p:blipFill rotWithShape="1">
          <a:blip r:embed="rId4">
            <a:alphaModFix/>
          </a:blip>
          <a:srcRect t="-400" r="33811"/>
          <a:stretch/>
        </p:blipFill>
        <p:spPr>
          <a:xfrm rot="5400000">
            <a:off x="2421911" y="3241938"/>
            <a:ext cx="3390867" cy="2893244"/>
          </a:xfrm>
          <a:prstGeom prst="rect">
            <a:avLst/>
          </a:prstGeom>
          <a:noFill/>
          <a:ln>
            <a:noFill/>
          </a:ln>
        </p:spPr>
      </p:pic>
      <p:pic>
        <p:nvPicPr>
          <p:cNvPr id="246" name="Google Shape;246;p31"/>
          <p:cNvPicPr preferRelativeResize="0"/>
          <p:nvPr/>
        </p:nvPicPr>
        <p:blipFill rotWithShape="1">
          <a:blip r:embed="rId5">
            <a:alphaModFix/>
          </a:blip>
          <a:srcRect/>
          <a:stretch/>
        </p:blipFill>
        <p:spPr>
          <a:xfrm>
            <a:off x="8974731" y="923080"/>
            <a:ext cx="3214093" cy="3295869"/>
          </a:xfrm>
          <a:prstGeom prst="rect">
            <a:avLst/>
          </a:prstGeom>
          <a:noFill/>
          <a:ln>
            <a:noFill/>
          </a:ln>
        </p:spPr>
      </p:pic>
      <p:pic>
        <p:nvPicPr>
          <p:cNvPr id="247" name="Google Shape;247;p31" descr="Uma imagem contendo no interior, pedaço, maçã, perto&#10;&#10;Descrição gerada automaticamente"/>
          <p:cNvPicPr preferRelativeResize="0"/>
          <p:nvPr/>
        </p:nvPicPr>
        <p:blipFill rotWithShape="1">
          <a:blip r:embed="rId6">
            <a:alphaModFix/>
          </a:blip>
          <a:srcRect l="-9154" t="-4797" r="26160" b="5247"/>
          <a:stretch/>
        </p:blipFill>
        <p:spPr>
          <a:xfrm rot="5400000">
            <a:off x="5434312" y="2967836"/>
            <a:ext cx="4058483" cy="2738283"/>
          </a:xfrm>
          <a:prstGeom prst="rect">
            <a:avLst/>
          </a:prstGeom>
          <a:noFill/>
          <a:ln>
            <a:noFill/>
          </a:ln>
        </p:spPr>
      </p:pic>
      <p:sp>
        <p:nvSpPr>
          <p:cNvPr id="248" name="Google Shape;248;p31"/>
          <p:cNvSpPr txBox="1">
            <a:spLocks noGrp="1"/>
          </p:cNvSpPr>
          <p:nvPr>
            <p:ph type="title"/>
          </p:nvPr>
        </p:nvSpPr>
        <p:spPr>
          <a:xfrm>
            <a:off x="2949714" y="408442"/>
            <a:ext cx="5882981" cy="9304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pt-BR" sz="3200" b="1" i="1" dirty="0">
                <a:latin typeface="Calibri"/>
                <a:ea typeface="Calibri"/>
                <a:cs typeface="Calibri"/>
                <a:sym typeface="Calibri"/>
              </a:rPr>
              <a:t>Agglutination of clitoral hood </a:t>
            </a:r>
            <a:endParaRPr dirty="0"/>
          </a:p>
        </p:txBody>
      </p:sp>
      <p:cxnSp>
        <p:nvCxnSpPr>
          <p:cNvPr id="249" name="Google Shape;249;p31"/>
          <p:cNvCxnSpPr>
            <a:cxnSpLocks/>
            <a:stCxn id="244" idx="1"/>
          </p:cNvCxnSpPr>
          <p:nvPr/>
        </p:nvCxnSpPr>
        <p:spPr>
          <a:xfrm flipH="1">
            <a:off x="1288915" y="2133787"/>
            <a:ext cx="1660799" cy="141620"/>
          </a:xfrm>
          <a:prstGeom prst="straightConnector1">
            <a:avLst/>
          </a:prstGeom>
          <a:noFill/>
          <a:ln w="28575" cap="flat" cmpd="sng">
            <a:solidFill>
              <a:schemeClr val="dk1"/>
            </a:solidFill>
            <a:prstDash val="solid"/>
            <a:miter lim="800000"/>
            <a:headEnd type="none" w="sm" len="sm"/>
            <a:tailEnd type="triangle" w="med" len="med"/>
          </a:ln>
        </p:spPr>
      </p:cxnSp>
      <p:cxnSp>
        <p:nvCxnSpPr>
          <p:cNvPr id="250" name="Google Shape;250;p31"/>
          <p:cNvCxnSpPr/>
          <p:nvPr/>
        </p:nvCxnSpPr>
        <p:spPr>
          <a:xfrm>
            <a:off x="3804758" y="2695525"/>
            <a:ext cx="312586" cy="1237531"/>
          </a:xfrm>
          <a:prstGeom prst="straightConnector1">
            <a:avLst/>
          </a:prstGeom>
          <a:noFill/>
          <a:ln w="28575" cap="flat" cmpd="sng">
            <a:solidFill>
              <a:schemeClr val="dk1"/>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a:spLocks noGrp="1"/>
          </p:cNvSpPr>
          <p:nvPr>
            <p:ph type="body" idx="1"/>
          </p:nvPr>
        </p:nvSpPr>
        <p:spPr>
          <a:xfrm>
            <a:off x="261764" y="398413"/>
            <a:ext cx="9217024" cy="72008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pt-BR" sz="3600" b="1" i="1"/>
              <a:t>Complete disappearance or fusion of the labia</a:t>
            </a:r>
            <a:endParaRPr/>
          </a:p>
          <a:p>
            <a:pPr marL="0" lvl="0" indent="0" algn="ctr" rtl="0">
              <a:lnSpc>
                <a:spcPct val="90000"/>
              </a:lnSpc>
              <a:spcBef>
                <a:spcPts val="1000"/>
              </a:spcBef>
              <a:spcAft>
                <a:spcPts val="0"/>
              </a:spcAft>
              <a:buClr>
                <a:schemeClr val="dk1"/>
              </a:buClr>
              <a:buSzPts val="3600"/>
              <a:buNone/>
            </a:pPr>
            <a:r>
              <a:rPr lang="pt-BR" sz="3600" b="1" i="1"/>
              <a:t> </a:t>
            </a:r>
            <a:endParaRPr sz="3600" b="1" i="1"/>
          </a:p>
        </p:txBody>
      </p:sp>
      <p:pic>
        <p:nvPicPr>
          <p:cNvPr id="256" name="Google Shape;256;p32"/>
          <p:cNvPicPr preferRelativeResize="0"/>
          <p:nvPr/>
        </p:nvPicPr>
        <p:blipFill rotWithShape="1">
          <a:blip r:embed="rId3">
            <a:alphaModFix/>
          </a:blip>
          <a:srcRect l="616" t="15263" r="2466" b="12180"/>
          <a:stretch/>
        </p:blipFill>
        <p:spPr>
          <a:xfrm>
            <a:off x="1197868" y="1700808"/>
            <a:ext cx="2738115" cy="4424363"/>
          </a:xfrm>
          <a:prstGeom prst="rect">
            <a:avLst/>
          </a:prstGeom>
          <a:noFill/>
          <a:ln>
            <a:noFill/>
          </a:ln>
        </p:spPr>
      </p:pic>
      <p:pic>
        <p:nvPicPr>
          <p:cNvPr id="257" name="Google Shape;257;p32"/>
          <p:cNvPicPr preferRelativeResize="0"/>
          <p:nvPr/>
        </p:nvPicPr>
        <p:blipFill rotWithShape="1">
          <a:blip r:embed="rId4">
            <a:alphaModFix/>
          </a:blip>
          <a:srcRect l="40120" t="17345" r="42171" b="31470"/>
          <a:stretch/>
        </p:blipFill>
        <p:spPr>
          <a:xfrm>
            <a:off x="4654175" y="1572018"/>
            <a:ext cx="2880473" cy="4681941"/>
          </a:xfrm>
          <a:prstGeom prst="rect">
            <a:avLst/>
          </a:prstGeom>
          <a:noFill/>
          <a:ln>
            <a:noFill/>
          </a:ln>
        </p:spPr>
      </p:pic>
      <p:pic>
        <p:nvPicPr>
          <p:cNvPr id="258" name="Google Shape;258;p32" descr="sequela adol sep clitoris.jpg"/>
          <p:cNvPicPr preferRelativeResize="0"/>
          <p:nvPr/>
        </p:nvPicPr>
        <p:blipFill rotWithShape="1">
          <a:blip r:embed="rId5">
            <a:alphaModFix/>
          </a:blip>
          <a:srcRect l="1401" t="5901" r="-220" b="16925"/>
          <a:stretch/>
        </p:blipFill>
        <p:spPr>
          <a:xfrm>
            <a:off x="8398668" y="1737514"/>
            <a:ext cx="2843212" cy="44148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3"/>
          <p:cNvSpPr txBox="1">
            <a:spLocks noGrp="1"/>
          </p:cNvSpPr>
          <p:nvPr>
            <p:ph type="body" idx="1"/>
          </p:nvPr>
        </p:nvSpPr>
        <p:spPr>
          <a:xfrm>
            <a:off x="549796" y="299408"/>
            <a:ext cx="11161240" cy="5952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600"/>
              <a:buNone/>
            </a:pPr>
            <a:r>
              <a:rPr lang="pt-BR" sz="2600" b="1" i="1"/>
              <a:t>Vaginal adhesions that can cause narrowing or complete closing of the vagina</a:t>
            </a:r>
            <a:endParaRPr sz="2600" b="1" i="1">
              <a:highlight>
                <a:srgbClr val="FFFF00"/>
              </a:highlight>
            </a:endParaRPr>
          </a:p>
          <a:p>
            <a:pPr marL="0" lvl="0" indent="0" algn="ctr" rtl="0">
              <a:lnSpc>
                <a:spcPct val="90000"/>
              </a:lnSpc>
              <a:spcBef>
                <a:spcPts val="1000"/>
              </a:spcBef>
              <a:spcAft>
                <a:spcPts val="0"/>
              </a:spcAft>
              <a:buClr>
                <a:schemeClr val="dk1"/>
              </a:buClr>
              <a:buSzPts val="2600"/>
              <a:buNone/>
            </a:pPr>
            <a:endParaRPr sz="2600" b="1" i="1"/>
          </a:p>
        </p:txBody>
      </p:sp>
      <p:pic>
        <p:nvPicPr>
          <p:cNvPr id="264" name="Google Shape;264;p33" descr="bet 3 colo não visualizado.jpg"/>
          <p:cNvPicPr preferRelativeResize="0"/>
          <p:nvPr/>
        </p:nvPicPr>
        <p:blipFill rotWithShape="1">
          <a:blip r:embed="rId3">
            <a:alphaModFix/>
          </a:blip>
          <a:srcRect l="1401" t="9555" r="1401" b="31277"/>
          <a:stretch/>
        </p:blipFill>
        <p:spPr>
          <a:xfrm>
            <a:off x="31831" y="1215951"/>
            <a:ext cx="2952328" cy="3245545"/>
          </a:xfrm>
          <a:prstGeom prst="rect">
            <a:avLst/>
          </a:prstGeom>
          <a:noFill/>
          <a:ln>
            <a:noFill/>
          </a:ln>
        </p:spPr>
      </p:pic>
      <p:pic>
        <p:nvPicPr>
          <p:cNvPr id="265" name="Google Shape;265;p33" descr="bet 1.jpg"/>
          <p:cNvPicPr preferRelativeResize="0"/>
          <p:nvPr/>
        </p:nvPicPr>
        <p:blipFill rotWithShape="1">
          <a:blip r:embed="rId4">
            <a:alphaModFix/>
          </a:blip>
          <a:srcRect/>
          <a:stretch/>
        </p:blipFill>
        <p:spPr>
          <a:xfrm>
            <a:off x="2531421" y="3345044"/>
            <a:ext cx="3130866" cy="3423429"/>
          </a:xfrm>
          <a:prstGeom prst="rect">
            <a:avLst/>
          </a:prstGeom>
          <a:noFill/>
          <a:ln>
            <a:noFill/>
          </a:ln>
        </p:spPr>
      </p:pic>
      <p:pic>
        <p:nvPicPr>
          <p:cNvPr id="266" name="Google Shape;266;p33"/>
          <p:cNvPicPr preferRelativeResize="0"/>
          <p:nvPr/>
        </p:nvPicPr>
        <p:blipFill rotWithShape="1">
          <a:blip r:embed="rId5">
            <a:alphaModFix/>
          </a:blip>
          <a:srcRect/>
          <a:stretch/>
        </p:blipFill>
        <p:spPr>
          <a:xfrm>
            <a:off x="7790450" y="4552519"/>
            <a:ext cx="3955510" cy="2086319"/>
          </a:xfrm>
          <a:prstGeom prst="rect">
            <a:avLst/>
          </a:prstGeom>
          <a:noFill/>
          <a:ln>
            <a:noFill/>
          </a:ln>
        </p:spPr>
      </p:pic>
      <p:sp>
        <p:nvSpPr>
          <p:cNvPr id="267" name="Google Shape;267;p33"/>
          <p:cNvSpPr txBox="1"/>
          <p:nvPr/>
        </p:nvSpPr>
        <p:spPr>
          <a:xfrm>
            <a:off x="8429345" y="1215972"/>
            <a:ext cx="18073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i="1" dirty="0">
                <a:solidFill>
                  <a:schemeClr val="dk1"/>
                </a:solidFill>
                <a:latin typeface="Calibri"/>
                <a:ea typeface="Calibri"/>
                <a:cs typeface="Calibri"/>
                <a:sym typeface="Calibri"/>
              </a:rPr>
              <a:t>Cervix not visible</a:t>
            </a:r>
            <a:endParaRPr sz="1800" b="1" i="1" dirty="0">
              <a:solidFill>
                <a:schemeClr val="dk1"/>
              </a:solidFill>
              <a:latin typeface="Calibri"/>
              <a:ea typeface="Calibri"/>
              <a:cs typeface="Calibri"/>
              <a:sym typeface="Calibri"/>
            </a:endParaRPr>
          </a:p>
        </p:txBody>
      </p:sp>
      <p:sp>
        <p:nvSpPr>
          <p:cNvPr id="268" name="Google Shape;268;p33"/>
          <p:cNvSpPr txBox="1"/>
          <p:nvPr/>
        </p:nvSpPr>
        <p:spPr>
          <a:xfrm>
            <a:off x="8697736" y="4031673"/>
            <a:ext cx="32625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i="1" dirty="0">
                <a:solidFill>
                  <a:schemeClr val="dk1"/>
                </a:solidFill>
                <a:latin typeface="Calibri"/>
                <a:ea typeface="Calibri"/>
                <a:cs typeface="Calibri"/>
                <a:sym typeface="Calibri"/>
              </a:rPr>
              <a:t>Shortened and narrowed vagina</a:t>
            </a:r>
            <a:endParaRPr dirty="0"/>
          </a:p>
        </p:txBody>
      </p:sp>
      <p:pic>
        <p:nvPicPr>
          <p:cNvPr id="269" name="Google Shape;269;p33"/>
          <p:cNvPicPr preferRelativeResize="0"/>
          <p:nvPr/>
        </p:nvPicPr>
        <p:blipFill rotWithShape="1">
          <a:blip r:embed="rId6">
            <a:alphaModFix/>
          </a:blip>
          <a:srcRect l="9218" t="12464" r="20055" b="7551"/>
          <a:stretch/>
        </p:blipFill>
        <p:spPr>
          <a:xfrm>
            <a:off x="6526539" y="1707813"/>
            <a:ext cx="3328010" cy="21160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500"/>
                                        <p:tgtEl>
                                          <p:spTgt spid="269"/>
                                        </p:tgtEl>
                                        <p:attrNameLst>
                                          <p:attrName>ppt_w</p:attrName>
                                        </p:attrNameLst>
                                      </p:cBhvr>
                                      <p:tavLst>
                                        <p:tav tm="0">
                                          <p:val>
                                            <p:strVal val="0"/>
                                          </p:val>
                                        </p:tav>
                                        <p:tav tm="100000">
                                          <p:val>
                                            <p:strVal val="#ppt_w"/>
                                          </p:val>
                                        </p:tav>
                                      </p:tavLst>
                                    </p:anim>
                                    <p:anim calcmode="lin" valueType="num">
                                      <p:cBhvr additive="base">
                                        <p:cTn id="8" dur="500"/>
                                        <p:tgtEl>
                                          <p:spTgt spid="269"/>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67"/>
                                        </p:tgtEl>
                                        <p:attrNameLst>
                                          <p:attrName>style.visibility</p:attrName>
                                        </p:attrNameLst>
                                      </p:cBhvr>
                                      <p:to>
                                        <p:strVal val="visible"/>
                                      </p:to>
                                    </p:set>
                                    <p:animEffect transition="in" filter="fade">
                                      <p:cBhvr>
                                        <p:cTn id="11" dur="750"/>
                                        <p:tgtEl>
                                          <p:spTgt spid="267"/>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66"/>
                                        </p:tgtEl>
                                        <p:attrNameLst>
                                          <p:attrName>style.visibility</p:attrName>
                                        </p:attrNameLst>
                                      </p:cBhvr>
                                      <p:to>
                                        <p:strVal val="visible"/>
                                      </p:to>
                                    </p:set>
                                    <p:anim calcmode="lin" valueType="num">
                                      <p:cBhvr additive="base">
                                        <p:cTn id="16" dur="1750"/>
                                        <p:tgtEl>
                                          <p:spTgt spid="266"/>
                                        </p:tgtEl>
                                        <p:attrNameLst>
                                          <p:attrName>ppt_w</p:attrName>
                                        </p:attrNameLst>
                                      </p:cBhvr>
                                      <p:tavLst>
                                        <p:tav tm="0">
                                          <p:val>
                                            <p:strVal val="0"/>
                                          </p:val>
                                        </p:tav>
                                        <p:tav tm="100000">
                                          <p:val>
                                            <p:strVal val="#ppt_w"/>
                                          </p:val>
                                        </p:tav>
                                      </p:tavLst>
                                    </p:anim>
                                    <p:anim calcmode="lin" valueType="num">
                                      <p:cBhvr additive="base">
                                        <p:cTn id="17" dur="1750"/>
                                        <p:tgtEl>
                                          <p:spTgt spid="266"/>
                                        </p:tgtEl>
                                        <p:attrNameLst>
                                          <p:attrName>ppt_h</p:attrName>
                                        </p:attrNameLst>
                                      </p:cBhvr>
                                      <p:tavLst>
                                        <p:tav tm="0">
                                          <p:val>
                                            <p:strVal val="0"/>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68"/>
                                        </p:tgtEl>
                                        <p:attrNameLst>
                                          <p:attrName>style.visibility</p:attrName>
                                        </p:attrNameLst>
                                      </p:cBhvr>
                                      <p:to>
                                        <p:strVal val="visible"/>
                                      </p:to>
                                    </p:set>
                                    <p:animEffect transition="in" filter="fade">
                                      <p:cBhvr>
                                        <p:cTn id="20" dur="75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4"/>
          <p:cNvSpPr txBox="1">
            <a:spLocks noGrp="1"/>
          </p:cNvSpPr>
          <p:nvPr>
            <p:ph type="body" idx="1"/>
          </p:nvPr>
        </p:nvSpPr>
        <p:spPr>
          <a:xfrm>
            <a:off x="3214092" y="1773755"/>
            <a:ext cx="8712815" cy="210743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200"/>
              <a:buNone/>
            </a:pPr>
            <a:r>
              <a:rPr lang="pt-BR" sz="3200" dirty="0"/>
              <a:t>Patients should be instructed to go to the clinic when any symptoms appear or as soon as GVHD in other organs of her body appears or worsens, especially in eyes and mouth</a:t>
            </a:r>
            <a:endParaRPr dirty="0"/>
          </a:p>
        </p:txBody>
      </p:sp>
      <p:pic>
        <p:nvPicPr>
          <p:cNvPr id="275" name="Google Shape;275;p34"/>
          <p:cNvPicPr preferRelativeResize="0"/>
          <p:nvPr/>
        </p:nvPicPr>
        <p:blipFill rotWithShape="1">
          <a:blip r:embed="rId3">
            <a:alphaModFix/>
          </a:blip>
          <a:srcRect l="6499" t="37257" r="37377" b="19490"/>
          <a:stretch/>
        </p:blipFill>
        <p:spPr>
          <a:xfrm>
            <a:off x="6039737" y="4144644"/>
            <a:ext cx="6149088" cy="2664297"/>
          </a:xfrm>
          <a:prstGeom prst="rect">
            <a:avLst/>
          </a:prstGeom>
          <a:noFill/>
          <a:ln>
            <a:noFill/>
          </a:ln>
        </p:spPr>
      </p:pic>
      <p:sp>
        <p:nvSpPr>
          <p:cNvPr id="276" name="Google Shape;276;p34"/>
          <p:cNvSpPr txBox="1"/>
          <p:nvPr/>
        </p:nvSpPr>
        <p:spPr>
          <a:xfrm>
            <a:off x="7822604" y="3617729"/>
            <a:ext cx="648072" cy="132343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8000" b="1">
                <a:solidFill>
                  <a:srgbClr val="00B0F0"/>
                </a:solidFill>
                <a:latin typeface="Calibri"/>
                <a:ea typeface="Calibri"/>
                <a:cs typeface="Calibri"/>
                <a:sym typeface="Calibri"/>
              </a:rPr>
              <a:t>?</a:t>
            </a:r>
            <a:endParaRPr sz="8000" b="1">
              <a:solidFill>
                <a:srgbClr val="00B0F0"/>
              </a:solidFill>
              <a:latin typeface="Calibri"/>
              <a:ea typeface="Calibri"/>
              <a:cs typeface="Calibri"/>
              <a:sym typeface="Calibri"/>
            </a:endParaRPr>
          </a:p>
        </p:txBody>
      </p:sp>
      <p:pic>
        <p:nvPicPr>
          <p:cNvPr id="277" name="Google Shape;277;p34"/>
          <p:cNvPicPr preferRelativeResize="0"/>
          <p:nvPr/>
        </p:nvPicPr>
        <p:blipFill rotWithShape="1">
          <a:blip r:embed="rId4">
            <a:alphaModFix/>
          </a:blip>
          <a:srcRect l="15574" t="28573" r="44418" b="10197"/>
          <a:stretch/>
        </p:blipFill>
        <p:spPr>
          <a:xfrm>
            <a:off x="117748" y="1988840"/>
            <a:ext cx="3096344" cy="2664297"/>
          </a:xfrm>
          <a:prstGeom prst="rect">
            <a:avLst/>
          </a:prstGeom>
          <a:noFill/>
          <a:ln>
            <a:noFill/>
          </a:ln>
        </p:spPr>
      </p:pic>
      <p:sp>
        <p:nvSpPr>
          <p:cNvPr id="278" name="Google Shape;278;p34"/>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00"/>
              <a:buFont typeface="Calibri"/>
              <a:buNone/>
            </a:pPr>
            <a:r>
              <a:rPr lang="pt-BR" b="1" i="1">
                <a:latin typeface="Calibri"/>
                <a:ea typeface="Calibri"/>
                <a:cs typeface="Calibri"/>
                <a:sym typeface="Calibri"/>
              </a:rPr>
              <a:t>How to avoid consequences?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5"/>
          <p:cNvSpPr txBox="1">
            <a:spLocks noGrp="1"/>
          </p:cNvSpPr>
          <p:nvPr>
            <p:ph type="body" idx="1"/>
          </p:nvPr>
        </p:nvSpPr>
        <p:spPr>
          <a:xfrm>
            <a:off x="621804" y="391542"/>
            <a:ext cx="10945216" cy="7246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None/>
            </a:pPr>
            <a:r>
              <a:rPr lang="pt-BR" sz="4000" b="1" i="1"/>
              <a:t>Which genital changes are important and need to be addressed?</a:t>
            </a:r>
            <a:endParaRPr/>
          </a:p>
        </p:txBody>
      </p:sp>
      <p:sp>
        <p:nvSpPr>
          <p:cNvPr id="284" name="Google Shape;284;p35"/>
          <p:cNvSpPr txBox="1"/>
          <p:nvPr/>
        </p:nvSpPr>
        <p:spPr>
          <a:xfrm>
            <a:off x="1134397" y="2060848"/>
            <a:ext cx="4888007" cy="4043263"/>
          </a:xfrm>
          <a:prstGeom prst="rect">
            <a:avLst/>
          </a:prstGeom>
          <a:noFill/>
          <a:ln>
            <a:noFill/>
          </a:ln>
        </p:spPr>
        <p:txBody>
          <a:bodyPr spcFirstLastPara="1" wrap="square" lIns="91425" tIns="45700" rIns="91425" bIns="45700" anchor="t" anchorCtr="0">
            <a:normAutofit/>
          </a:bodyPr>
          <a:lstStyle/>
          <a:p>
            <a:pPr marL="228531" marR="0" lvl="0" indent="-228531" algn="l" rtl="0">
              <a:lnSpc>
                <a:spcPct val="90000"/>
              </a:lnSpc>
              <a:spcBef>
                <a:spcPts val="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Wounds</a:t>
            </a:r>
            <a:endParaRPr sz="2799">
              <a:solidFill>
                <a:schemeClr val="dk1"/>
              </a:solidFill>
              <a:latin typeface="Calibri"/>
              <a:ea typeface="Calibri"/>
              <a:cs typeface="Calibri"/>
              <a:sym typeface="Calibri"/>
            </a:endParaRPr>
          </a:p>
          <a:p>
            <a:pPr marL="228531" marR="0" lvl="0" indent="-228531" algn="l" rtl="0">
              <a:lnSpc>
                <a:spcPct val="90000"/>
              </a:lnSpc>
              <a:spcBef>
                <a:spcPts val="100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Fissures - small cuts</a:t>
            </a:r>
            <a:endParaRPr sz="2799">
              <a:solidFill>
                <a:schemeClr val="dk1"/>
              </a:solidFill>
              <a:latin typeface="Calibri"/>
              <a:ea typeface="Calibri"/>
              <a:cs typeface="Calibri"/>
              <a:sym typeface="Calibri"/>
            </a:endParaRPr>
          </a:p>
          <a:p>
            <a:pPr marL="228531" marR="0" lvl="0" indent="-228531" algn="l" rtl="0">
              <a:lnSpc>
                <a:spcPct val="90000"/>
              </a:lnSpc>
              <a:spcBef>
                <a:spcPts val="100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Reddish patches </a:t>
            </a:r>
            <a:endParaRPr/>
          </a:p>
          <a:p>
            <a:pPr marL="228531" marR="0" lvl="0" indent="-228531" algn="l" rtl="0">
              <a:lnSpc>
                <a:spcPct val="90000"/>
              </a:lnSpc>
              <a:spcBef>
                <a:spcPts val="100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Superficial vaginal inflammation with burning</a:t>
            </a:r>
            <a:endParaRPr sz="2799">
              <a:solidFill>
                <a:schemeClr val="dk1"/>
              </a:solidFill>
              <a:latin typeface="Calibri"/>
              <a:ea typeface="Calibri"/>
              <a:cs typeface="Calibri"/>
              <a:sym typeface="Calibri"/>
            </a:endParaRPr>
          </a:p>
          <a:p>
            <a:pPr marL="228531" marR="0" lvl="0" indent="-228531" algn="l" rtl="0">
              <a:lnSpc>
                <a:spcPct val="90000"/>
              </a:lnSpc>
              <a:spcBef>
                <a:spcPts val="100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Vaginal discharge</a:t>
            </a:r>
            <a:endParaRPr sz="2799">
              <a:solidFill>
                <a:schemeClr val="dk1"/>
              </a:solidFill>
              <a:latin typeface="Calibri"/>
              <a:ea typeface="Calibri"/>
              <a:cs typeface="Calibri"/>
              <a:sym typeface="Calibri"/>
            </a:endParaRPr>
          </a:p>
          <a:p>
            <a:pPr marL="228531" marR="0" lvl="0" indent="-228531" algn="l" rtl="0">
              <a:lnSpc>
                <a:spcPct val="90000"/>
              </a:lnSpc>
              <a:spcBef>
                <a:spcPts val="100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Bleeding or pain during intercourse</a:t>
            </a:r>
            <a:endParaRPr sz="2799">
              <a:solidFill>
                <a:schemeClr val="dk1"/>
              </a:solidFill>
              <a:latin typeface="Calibri"/>
              <a:ea typeface="Calibri"/>
              <a:cs typeface="Calibri"/>
              <a:sym typeface="Calibri"/>
            </a:endParaRPr>
          </a:p>
        </p:txBody>
      </p:sp>
      <p:pic>
        <p:nvPicPr>
          <p:cNvPr id="285" name="Google Shape;285;p35"/>
          <p:cNvPicPr preferRelativeResize="0"/>
          <p:nvPr/>
        </p:nvPicPr>
        <p:blipFill rotWithShape="1">
          <a:blip r:embed="rId3">
            <a:alphaModFix/>
          </a:blip>
          <a:srcRect l="23019" t="23609" r="26740" b="10197"/>
          <a:stretch/>
        </p:blipFill>
        <p:spPr>
          <a:xfrm>
            <a:off x="6166420" y="2132856"/>
            <a:ext cx="4639012" cy="34363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6"/>
          <p:cNvSpPr txBox="1">
            <a:spLocks noGrp="1"/>
          </p:cNvSpPr>
          <p:nvPr>
            <p:ph type="body" idx="1"/>
          </p:nvPr>
        </p:nvSpPr>
        <p:spPr>
          <a:xfrm>
            <a:off x="549796" y="404664"/>
            <a:ext cx="11017224" cy="72469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None/>
            </a:pPr>
            <a:r>
              <a:rPr lang="pt-BR" sz="4000" b="1" i="1"/>
              <a:t>Other genital changes that are important and need to be addressed</a:t>
            </a:r>
            <a:endParaRPr/>
          </a:p>
        </p:txBody>
      </p:sp>
      <p:sp>
        <p:nvSpPr>
          <p:cNvPr id="291" name="Google Shape;291;p36"/>
          <p:cNvSpPr txBox="1"/>
          <p:nvPr/>
        </p:nvSpPr>
        <p:spPr>
          <a:xfrm>
            <a:off x="5302324" y="2348880"/>
            <a:ext cx="5976358" cy="2675111"/>
          </a:xfrm>
          <a:prstGeom prst="rect">
            <a:avLst/>
          </a:prstGeom>
          <a:noFill/>
          <a:ln>
            <a:noFill/>
          </a:ln>
        </p:spPr>
        <p:txBody>
          <a:bodyPr spcFirstLastPara="1" wrap="square" lIns="91425" tIns="45700" rIns="91425" bIns="45700" anchor="t" anchorCtr="0">
            <a:noAutofit/>
          </a:bodyPr>
          <a:lstStyle/>
          <a:p>
            <a:pPr marL="228531" marR="0" lvl="0" indent="-228531" algn="l" rtl="0">
              <a:lnSpc>
                <a:spcPct val="90000"/>
              </a:lnSpc>
              <a:spcBef>
                <a:spcPts val="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Change in appearance of the vulva </a:t>
            </a:r>
            <a:endParaRPr sz="2800" dirty="0">
              <a:solidFill>
                <a:schemeClr val="dk1"/>
              </a:solidFill>
              <a:latin typeface="Calibri"/>
              <a:ea typeface="Calibri"/>
              <a:cs typeface="Calibri"/>
              <a:sym typeface="Calibri"/>
            </a:endParaRPr>
          </a:p>
          <a:p>
            <a:pPr marL="228531" marR="0" lvl="0" indent="-228531" algn="l" rtl="0">
              <a:lnSpc>
                <a:spcPct val="90000"/>
              </a:lnSpc>
              <a:spcBef>
                <a:spcPts val="100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Scarring or buried clitoris</a:t>
            </a:r>
            <a:endParaRPr sz="2800" dirty="0">
              <a:solidFill>
                <a:schemeClr val="dk1"/>
              </a:solidFill>
              <a:latin typeface="Calibri"/>
              <a:ea typeface="Calibri"/>
              <a:cs typeface="Calibri"/>
              <a:sym typeface="Calibri"/>
            </a:endParaRPr>
          </a:p>
          <a:p>
            <a:pPr marL="228531" marR="0" lvl="0" indent="-228531" algn="l" rtl="0">
              <a:lnSpc>
                <a:spcPct val="90000"/>
              </a:lnSpc>
              <a:spcBef>
                <a:spcPts val="100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Cobweb-like soft adhesions</a:t>
            </a:r>
            <a:endParaRPr sz="2800" dirty="0">
              <a:solidFill>
                <a:schemeClr val="dk1"/>
              </a:solidFill>
              <a:latin typeface="Calibri"/>
              <a:ea typeface="Calibri"/>
              <a:cs typeface="Calibri"/>
              <a:sym typeface="Calibri"/>
            </a:endParaRPr>
          </a:p>
          <a:p>
            <a:pPr marL="228531" marR="0" lvl="0" indent="-228531" algn="l" rtl="0">
              <a:lnSpc>
                <a:spcPct val="90000"/>
              </a:lnSpc>
              <a:spcBef>
                <a:spcPts val="100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Firm adhesions</a:t>
            </a:r>
            <a:endParaRPr sz="2800" dirty="0">
              <a:solidFill>
                <a:schemeClr val="dk1"/>
              </a:solidFill>
              <a:latin typeface="Calibri"/>
              <a:ea typeface="Calibri"/>
              <a:cs typeface="Calibri"/>
              <a:sym typeface="Calibri"/>
            </a:endParaRPr>
          </a:p>
          <a:p>
            <a:pPr marL="228531" marR="0" lvl="0" indent="-228531" algn="l" rtl="0">
              <a:lnSpc>
                <a:spcPct val="90000"/>
              </a:lnSpc>
              <a:spcBef>
                <a:spcPts val="100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Side-to-side firm adhesions with vaginal narrowing or obstruction</a:t>
            </a:r>
            <a:endParaRPr sz="2800" dirty="0">
              <a:solidFill>
                <a:schemeClr val="dk1"/>
              </a:solidFill>
              <a:latin typeface="Calibri"/>
              <a:ea typeface="Calibri"/>
              <a:cs typeface="Calibri"/>
              <a:sym typeface="Calibri"/>
            </a:endParaRPr>
          </a:p>
        </p:txBody>
      </p:sp>
      <p:pic>
        <p:nvPicPr>
          <p:cNvPr id="292" name="Google Shape;292;p36"/>
          <p:cNvPicPr preferRelativeResize="0"/>
          <p:nvPr/>
        </p:nvPicPr>
        <p:blipFill rotWithShape="1">
          <a:blip r:embed="rId3">
            <a:alphaModFix/>
          </a:blip>
          <a:srcRect l="31391" t="21954" r="35114" b="8542"/>
          <a:stretch/>
        </p:blipFill>
        <p:spPr>
          <a:xfrm>
            <a:off x="549796" y="1978025"/>
            <a:ext cx="3600400" cy="42004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7"/>
          <p:cNvPicPr preferRelativeResize="0">
            <a:picLocks noGrp="1"/>
          </p:cNvPicPr>
          <p:nvPr>
            <p:ph type="body" idx="1"/>
          </p:nvPr>
        </p:nvPicPr>
        <p:blipFill rotWithShape="1">
          <a:blip r:embed="rId3">
            <a:alphaModFix/>
          </a:blip>
          <a:srcRect l="27489" t="29373" r="6774" b="12967"/>
          <a:stretch/>
        </p:blipFill>
        <p:spPr>
          <a:xfrm>
            <a:off x="820251" y="1658219"/>
            <a:ext cx="10242713" cy="5051201"/>
          </a:xfrm>
          <a:prstGeom prst="rect">
            <a:avLst/>
          </a:prstGeom>
          <a:noFill/>
          <a:ln>
            <a:noFill/>
          </a:ln>
        </p:spPr>
      </p:pic>
      <p:sp>
        <p:nvSpPr>
          <p:cNvPr id="298" name="Google Shape;298;p37"/>
          <p:cNvSpPr txBox="1">
            <a:spLocks noGrp="1"/>
          </p:cNvSpPr>
          <p:nvPr>
            <p:ph type="title"/>
          </p:nvPr>
        </p:nvSpPr>
        <p:spPr>
          <a:xfrm>
            <a:off x="549796" y="332656"/>
            <a:ext cx="1101722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t-BR" sz="4000" b="1" i="1">
                <a:latin typeface="Calibri"/>
                <a:ea typeface="Calibri"/>
                <a:cs typeface="Calibri"/>
                <a:sym typeface="Calibri"/>
              </a:rPr>
              <a:t>Your doctor will rate your GVHD grade to choose treatment</a:t>
            </a:r>
            <a:endParaRPr sz="4000" b="1" i="1">
              <a:latin typeface="Calibri"/>
              <a:ea typeface="Calibri"/>
              <a:cs typeface="Calibri"/>
              <a:sym typeface="Calibri"/>
            </a:endParaRPr>
          </a:p>
        </p:txBody>
      </p:sp>
      <p:sp>
        <p:nvSpPr>
          <p:cNvPr id="299" name="Google Shape;299;p37"/>
          <p:cNvSpPr txBox="1"/>
          <p:nvPr/>
        </p:nvSpPr>
        <p:spPr>
          <a:xfrm>
            <a:off x="8055445" y="6476052"/>
            <a:ext cx="30469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Mauad and Novais – JBMTCT 2021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8"/>
          <p:cNvSpPr txBox="1">
            <a:spLocks noGrp="1"/>
          </p:cNvSpPr>
          <p:nvPr>
            <p:ph type="title"/>
          </p:nvPr>
        </p:nvSpPr>
        <p:spPr>
          <a:xfrm>
            <a:off x="621804" y="116632"/>
            <a:ext cx="10945216" cy="115031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t-BR" sz="4000" b="1" i="1">
                <a:latin typeface="Calibri"/>
                <a:ea typeface="Calibri"/>
                <a:cs typeface="Calibri"/>
                <a:sym typeface="Calibri"/>
              </a:rPr>
              <a:t>Treatment Options:</a:t>
            </a:r>
            <a:endParaRPr sz="4000" b="1" i="1">
              <a:latin typeface="Calibri"/>
              <a:ea typeface="Calibri"/>
              <a:cs typeface="Calibri"/>
              <a:sym typeface="Calibri"/>
            </a:endParaRPr>
          </a:p>
        </p:txBody>
      </p:sp>
      <p:sp>
        <p:nvSpPr>
          <p:cNvPr id="305" name="Google Shape;305;p38"/>
          <p:cNvSpPr txBox="1">
            <a:spLocks noGrp="1"/>
          </p:cNvSpPr>
          <p:nvPr>
            <p:ph type="body" idx="1"/>
          </p:nvPr>
        </p:nvSpPr>
        <p:spPr>
          <a:xfrm>
            <a:off x="610617" y="1374017"/>
            <a:ext cx="10945216" cy="1658184"/>
          </a:xfrm>
          <a:prstGeom prst="rect">
            <a:avLst/>
          </a:prstGeom>
          <a:noFill/>
          <a:ln>
            <a:noFill/>
          </a:ln>
        </p:spPr>
        <p:txBody>
          <a:bodyPr spcFirstLastPara="1" wrap="square" lIns="91425" tIns="45700" rIns="91425" bIns="45700" anchor="t" anchorCtr="0">
            <a:normAutofit/>
          </a:bodyPr>
          <a:lstStyle/>
          <a:p>
            <a:pPr marL="228531" lvl="0" indent="-228531" algn="l" rtl="0">
              <a:lnSpc>
                <a:spcPct val="90000"/>
              </a:lnSpc>
              <a:spcBef>
                <a:spcPts val="0"/>
              </a:spcBef>
              <a:spcAft>
                <a:spcPts val="0"/>
              </a:spcAft>
              <a:buClr>
                <a:schemeClr val="dk1"/>
              </a:buClr>
              <a:buSzPts val="2700"/>
              <a:buChar char="•"/>
            </a:pPr>
            <a:r>
              <a:rPr lang="pt-BR"/>
              <a:t>Reduce irritation of the genital skin by using only warm water for genital hygiene. </a:t>
            </a:r>
            <a:endParaRPr/>
          </a:p>
          <a:p>
            <a:pPr marL="228531" lvl="0" indent="-228531" algn="l" rtl="0">
              <a:lnSpc>
                <a:spcPct val="90000"/>
              </a:lnSpc>
              <a:spcBef>
                <a:spcPts val="1000"/>
              </a:spcBef>
              <a:spcAft>
                <a:spcPts val="0"/>
              </a:spcAft>
              <a:buClr>
                <a:schemeClr val="dk1"/>
              </a:buClr>
              <a:buSzPts val="2700"/>
              <a:buChar char="•"/>
            </a:pPr>
            <a:r>
              <a:rPr lang="pt-BR"/>
              <a:t>Avoid perfumed lotions, soaps and tight underwear and clothes</a:t>
            </a:r>
            <a:endParaRPr/>
          </a:p>
        </p:txBody>
      </p:sp>
      <p:sp>
        <p:nvSpPr>
          <p:cNvPr id="306" name="Google Shape;306;p38"/>
          <p:cNvSpPr txBox="1"/>
          <p:nvPr/>
        </p:nvSpPr>
        <p:spPr>
          <a:xfrm>
            <a:off x="1618552" y="6488668"/>
            <a:ext cx="949349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Clinical guidelines for gynecologic care after HSCT B Frey Tirri et al. Bone Marrow Transplantation (2015) 50, 3–9</a:t>
            </a:r>
            <a:endParaRPr sz="1600" i="1">
              <a:solidFill>
                <a:schemeClr val="dk1"/>
              </a:solidFill>
              <a:latin typeface="Calibri"/>
              <a:ea typeface="Calibri"/>
              <a:cs typeface="Calibri"/>
              <a:sym typeface="Calibri"/>
            </a:endParaRPr>
          </a:p>
        </p:txBody>
      </p:sp>
      <p:pic>
        <p:nvPicPr>
          <p:cNvPr id="307" name="Google Shape;307;p38"/>
          <p:cNvPicPr preferRelativeResize="0"/>
          <p:nvPr/>
        </p:nvPicPr>
        <p:blipFill rotWithShape="1">
          <a:blip r:embed="rId3">
            <a:alphaModFix/>
          </a:blip>
          <a:srcRect l="41579" t="29936" r="18367" b="39309"/>
          <a:stretch/>
        </p:blipFill>
        <p:spPr>
          <a:xfrm>
            <a:off x="4115777" y="3765224"/>
            <a:ext cx="3934896" cy="1698584"/>
          </a:xfrm>
          <a:prstGeom prst="rect">
            <a:avLst/>
          </a:prstGeom>
          <a:noFill/>
          <a:ln>
            <a:noFill/>
          </a:ln>
        </p:spPr>
      </p:pic>
      <p:pic>
        <p:nvPicPr>
          <p:cNvPr id="308" name="Google Shape;308;p38"/>
          <p:cNvPicPr preferRelativeResize="0"/>
          <p:nvPr/>
        </p:nvPicPr>
        <p:blipFill rotWithShape="1">
          <a:blip r:embed="rId4">
            <a:alphaModFix/>
          </a:blip>
          <a:srcRect l="16326" t="37183" r="45273" b="19528"/>
          <a:stretch/>
        </p:blipFill>
        <p:spPr>
          <a:xfrm>
            <a:off x="8338338" y="4077260"/>
            <a:ext cx="3442823" cy="2182122"/>
          </a:xfrm>
          <a:prstGeom prst="rect">
            <a:avLst/>
          </a:prstGeom>
          <a:noFill/>
          <a:ln>
            <a:noFill/>
          </a:ln>
        </p:spPr>
      </p:pic>
      <p:pic>
        <p:nvPicPr>
          <p:cNvPr id="309" name="Google Shape;309;p38"/>
          <p:cNvPicPr preferRelativeResize="0"/>
          <p:nvPr/>
        </p:nvPicPr>
        <p:blipFill rotWithShape="1">
          <a:blip r:embed="rId5">
            <a:alphaModFix/>
          </a:blip>
          <a:srcRect l="9827" t="34238" r="38775" b="19526"/>
          <a:stretch/>
        </p:blipFill>
        <p:spPr>
          <a:xfrm>
            <a:off x="469550" y="3227969"/>
            <a:ext cx="3358562" cy="16985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379417" y="2365156"/>
            <a:ext cx="6219051" cy="16702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799"/>
              <a:buFont typeface="Calibri"/>
              <a:buNone/>
            </a:pPr>
            <a:r>
              <a:rPr lang="pt-BR" sz="2799" dirty="0">
                <a:latin typeface="Calibri"/>
                <a:ea typeface="Calibri"/>
                <a:cs typeface="Calibri"/>
                <a:sym typeface="Calibri"/>
              </a:rPr>
              <a:t>Emollients like petrolatum, glycerin, and coconut oil may be applied to the external genitalia to provide relief from irritation or itching (not inside the vagina)</a:t>
            </a:r>
            <a:endParaRPr sz="2799" dirty="0">
              <a:latin typeface="Calibri"/>
              <a:ea typeface="Calibri"/>
              <a:cs typeface="Calibri"/>
              <a:sym typeface="Calibri"/>
            </a:endParaRPr>
          </a:p>
        </p:txBody>
      </p:sp>
      <p:pic>
        <p:nvPicPr>
          <p:cNvPr id="315" name="Google Shape;315;p39"/>
          <p:cNvPicPr preferRelativeResize="0">
            <a:picLocks noGrp="1"/>
          </p:cNvPicPr>
          <p:nvPr>
            <p:ph type="body" idx="1"/>
          </p:nvPr>
        </p:nvPicPr>
        <p:blipFill rotWithShape="1">
          <a:blip r:embed="rId3">
            <a:alphaModFix/>
          </a:blip>
          <a:srcRect l="27669" t="20976" r="32321" b="6887"/>
          <a:stretch/>
        </p:blipFill>
        <p:spPr>
          <a:xfrm>
            <a:off x="6641256" y="1400726"/>
            <a:ext cx="1790248" cy="1814872"/>
          </a:xfrm>
          <a:prstGeom prst="rect">
            <a:avLst/>
          </a:prstGeom>
          <a:noFill/>
          <a:ln>
            <a:noFill/>
          </a:ln>
        </p:spPr>
      </p:pic>
      <p:sp>
        <p:nvSpPr>
          <p:cNvPr id="316" name="Google Shape;316;p39"/>
          <p:cNvSpPr txBox="1"/>
          <p:nvPr/>
        </p:nvSpPr>
        <p:spPr>
          <a:xfrm>
            <a:off x="549796" y="119411"/>
            <a:ext cx="10801048"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000"/>
              <a:buFont typeface="Calibri"/>
              <a:buNone/>
            </a:pPr>
            <a:r>
              <a:rPr lang="pt-BR" sz="4000" b="1" i="1">
                <a:solidFill>
                  <a:schemeClr val="dk1"/>
                </a:solidFill>
                <a:latin typeface="Calibri"/>
                <a:ea typeface="Calibri"/>
                <a:cs typeface="Calibri"/>
                <a:sym typeface="Calibri"/>
              </a:rPr>
              <a:t>Non-prescription drug management</a:t>
            </a:r>
            <a:endParaRPr sz="4000" b="1" i="1">
              <a:solidFill>
                <a:schemeClr val="dk1"/>
              </a:solidFill>
              <a:latin typeface="Calibri"/>
              <a:ea typeface="Calibri"/>
              <a:cs typeface="Calibri"/>
              <a:sym typeface="Calibri"/>
            </a:endParaRPr>
          </a:p>
        </p:txBody>
      </p:sp>
      <p:sp>
        <p:nvSpPr>
          <p:cNvPr id="317" name="Google Shape;317;p39"/>
          <p:cNvSpPr txBox="1"/>
          <p:nvPr/>
        </p:nvSpPr>
        <p:spPr>
          <a:xfrm>
            <a:off x="405322" y="1694324"/>
            <a:ext cx="62646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a:solidFill>
                  <a:schemeClr val="dk1"/>
                </a:solidFill>
                <a:latin typeface="Calibri"/>
                <a:ea typeface="Calibri"/>
                <a:cs typeface="Calibri"/>
                <a:sym typeface="Calibri"/>
              </a:rPr>
              <a:t>Good skin care</a:t>
            </a:r>
            <a:endParaRPr sz="2800">
              <a:solidFill>
                <a:schemeClr val="dk1"/>
              </a:solidFill>
              <a:latin typeface="Calibri"/>
              <a:ea typeface="Calibri"/>
              <a:cs typeface="Calibri"/>
              <a:sym typeface="Calibri"/>
            </a:endParaRPr>
          </a:p>
        </p:txBody>
      </p:sp>
      <p:sp>
        <p:nvSpPr>
          <p:cNvPr id="318" name="Google Shape;318;p39"/>
          <p:cNvSpPr txBox="1"/>
          <p:nvPr/>
        </p:nvSpPr>
        <p:spPr>
          <a:xfrm>
            <a:off x="981844" y="5386945"/>
            <a:ext cx="7129036"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dirty="0">
                <a:solidFill>
                  <a:schemeClr val="dk1"/>
                </a:solidFill>
                <a:latin typeface="Calibri"/>
                <a:ea typeface="Calibri"/>
                <a:cs typeface="Calibri"/>
                <a:sym typeface="Calibri"/>
              </a:rPr>
              <a:t>Pain medication before hygiene or sexual intercourse</a:t>
            </a:r>
            <a:r>
              <a:rPr lang="pt-BR" sz="2800" i="1" dirty="0">
                <a:solidFill>
                  <a:schemeClr val="dk1"/>
                </a:solidFill>
                <a:latin typeface="Calibri"/>
                <a:ea typeface="Calibri"/>
                <a:cs typeface="Calibri"/>
                <a:sym typeface="Calibri"/>
              </a:rPr>
              <a:t>.</a:t>
            </a:r>
            <a:endParaRPr dirty="0"/>
          </a:p>
        </p:txBody>
      </p:sp>
      <p:pic>
        <p:nvPicPr>
          <p:cNvPr id="319" name="Google Shape;319;p39"/>
          <p:cNvPicPr preferRelativeResize="0"/>
          <p:nvPr/>
        </p:nvPicPr>
        <p:blipFill rotWithShape="1">
          <a:blip r:embed="rId4">
            <a:alphaModFix/>
          </a:blip>
          <a:srcRect/>
          <a:stretch/>
        </p:blipFill>
        <p:spPr>
          <a:xfrm>
            <a:off x="9269934" y="4890739"/>
            <a:ext cx="2466975" cy="1847850"/>
          </a:xfrm>
          <a:prstGeom prst="rect">
            <a:avLst/>
          </a:prstGeom>
          <a:noFill/>
          <a:ln>
            <a:noFill/>
          </a:ln>
        </p:spPr>
      </p:pic>
      <p:pic>
        <p:nvPicPr>
          <p:cNvPr id="320" name="Google Shape;320;p39"/>
          <p:cNvPicPr preferRelativeResize="0"/>
          <p:nvPr/>
        </p:nvPicPr>
        <p:blipFill rotWithShape="1">
          <a:blip r:embed="rId5">
            <a:alphaModFix/>
          </a:blip>
          <a:srcRect l="21052" t="26883" r="47636" b="17426"/>
          <a:stretch/>
        </p:blipFill>
        <p:spPr>
          <a:xfrm>
            <a:off x="9699850" y="718924"/>
            <a:ext cx="2496674" cy="2496674"/>
          </a:xfrm>
          <a:prstGeom prst="rect">
            <a:avLst/>
          </a:prstGeom>
          <a:noFill/>
          <a:ln>
            <a:noFill/>
          </a:ln>
        </p:spPr>
      </p:pic>
      <p:pic>
        <p:nvPicPr>
          <p:cNvPr id="321" name="Google Shape;321;p39"/>
          <p:cNvPicPr preferRelativeResize="0"/>
          <p:nvPr/>
        </p:nvPicPr>
        <p:blipFill rotWithShape="1">
          <a:blip r:embed="rId6">
            <a:alphaModFix/>
          </a:blip>
          <a:srcRect l="13713" t="36848" r="39766" b="18471"/>
          <a:stretch/>
        </p:blipFill>
        <p:spPr>
          <a:xfrm>
            <a:off x="5595418" y="3980676"/>
            <a:ext cx="2515462" cy="1358350"/>
          </a:xfrm>
          <a:prstGeom prst="rect">
            <a:avLst/>
          </a:prstGeom>
          <a:noFill/>
          <a:ln>
            <a:noFill/>
          </a:ln>
        </p:spPr>
      </p:pic>
      <p:pic>
        <p:nvPicPr>
          <p:cNvPr id="322" name="Google Shape;322;p39"/>
          <p:cNvPicPr preferRelativeResize="0"/>
          <p:nvPr/>
        </p:nvPicPr>
        <p:blipFill rotWithShape="1">
          <a:blip r:embed="rId7">
            <a:alphaModFix/>
          </a:blip>
          <a:srcRect/>
          <a:stretch/>
        </p:blipFill>
        <p:spPr>
          <a:xfrm>
            <a:off x="8474292" y="3038144"/>
            <a:ext cx="1360982" cy="16217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1000"/>
                                        <p:tgtEl>
                                          <p:spTgt spid="318"/>
                                        </p:tgtEl>
                                      </p:cBhvr>
                                    </p:animEffect>
                                  </p:childTnLst>
                                </p:cTn>
                              </p:par>
                              <p:par>
                                <p:cTn id="8" presetID="23" presetClass="entr" presetSubtype="16" fill="hold" nodeType="withEffect">
                                  <p:stCondLst>
                                    <p:cond delay="0"/>
                                  </p:stCondLst>
                                  <p:childTnLst>
                                    <p:set>
                                      <p:cBhvr>
                                        <p:cTn id="9" dur="1" fill="hold">
                                          <p:stCondLst>
                                            <p:cond delay="0"/>
                                          </p:stCondLst>
                                        </p:cTn>
                                        <p:tgtEl>
                                          <p:spTgt spid="319"/>
                                        </p:tgtEl>
                                        <p:attrNameLst>
                                          <p:attrName>style.visibility</p:attrName>
                                        </p:attrNameLst>
                                      </p:cBhvr>
                                      <p:to>
                                        <p:strVal val="visible"/>
                                      </p:to>
                                    </p:set>
                                    <p:anim calcmode="lin" valueType="num">
                                      <p:cBhvr additive="base">
                                        <p:cTn id="10" dur="1500"/>
                                        <p:tgtEl>
                                          <p:spTgt spid="319"/>
                                        </p:tgtEl>
                                        <p:attrNameLst>
                                          <p:attrName>ppt_w</p:attrName>
                                        </p:attrNameLst>
                                      </p:cBhvr>
                                      <p:tavLst>
                                        <p:tav tm="0">
                                          <p:val>
                                            <p:strVal val="0"/>
                                          </p:val>
                                        </p:tav>
                                        <p:tav tm="100000">
                                          <p:val>
                                            <p:strVal val="#ppt_w"/>
                                          </p:val>
                                        </p:tav>
                                      </p:tavLst>
                                    </p:anim>
                                    <p:anim calcmode="lin" valueType="num">
                                      <p:cBhvr additive="base">
                                        <p:cTn id="11" dur="1500"/>
                                        <p:tgtEl>
                                          <p:spTgt spid="3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0"/>
          <p:cNvPicPr preferRelativeResize="0">
            <a:picLocks noGrp="1"/>
          </p:cNvPicPr>
          <p:nvPr>
            <p:ph type="body" idx="1"/>
          </p:nvPr>
        </p:nvPicPr>
        <p:blipFill rotWithShape="1">
          <a:blip r:embed="rId3">
            <a:alphaModFix/>
          </a:blip>
          <a:srcRect l="23949" t="25264" r="48139" b="8541"/>
          <a:stretch/>
        </p:blipFill>
        <p:spPr>
          <a:xfrm>
            <a:off x="5878388" y="307030"/>
            <a:ext cx="4896544" cy="6528722"/>
          </a:xfrm>
          <a:prstGeom prst="rect">
            <a:avLst/>
          </a:prstGeom>
          <a:noFill/>
          <a:ln>
            <a:noFill/>
          </a:ln>
        </p:spPr>
      </p:pic>
      <p:sp>
        <p:nvSpPr>
          <p:cNvPr id="328" name="Google Shape;328;p40"/>
          <p:cNvSpPr txBox="1"/>
          <p:nvPr/>
        </p:nvSpPr>
        <p:spPr>
          <a:xfrm>
            <a:off x="549796" y="2996952"/>
            <a:ext cx="4896544" cy="2247592"/>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Arial"/>
              <a:buNone/>
            </a:pPr>
            <a:r>
              <a:rPr lang="pt-BR" sz="2799" dirty="0">
                <a:solidFill>
                  <a:schemeClr val="dk1"/>
                </a:solidFill>
                <a:latin typeface="Calibri"/>
                <a:ea typeface="Calibri"/>
                <a:cs typeface="Calibri"/>
                <a:sym typeface="Calibri"/>
              </a:rPr>
              <a:t>The changes in the vagina and vulva caused by the lack of hormones after BMT shouldn’t be forgotten.</a:t>
            </a:r>
            <a:endParaRPr dirty="0"/>
          </a:p>
          <a:p>
            <a:pPr marL="0" marR="0" lvl="0" indent="0" algn="l" rtl="0">
              <a:lnSpc>
                <a:spcPct val="90000"/>
              </a:lnSpc>
              <a:spcBef>
                <a:spcPts val="1000"/>
              </a:spcBef>
              <a:spcAft>
                <a:spcPts val="0"/>
              </a:spcAft>
              <a:buClr>
                <a:schemeClr val="dk1"/>
              </a:buClr>
              <a:buSzPct val="100000"/>
              <a:buFont typeface="Arial"/>
              <a:buNone/>
            </a:pPr>
            <a:r>
              <a:rPr lang="pt-BR" sz="2799" dirty="0">
                <a:solidFill>
                  <a:schemeClr val="dk1"/>
                </a:solidFill>
                <a:latin typeface="Calibri"/>
                <a:ea typeface="Calibri"/>
                <a:cs typeface="Calibri"/>
                <a:sym typeface="Calibri"/>
              </a:rPr>
              <a:t>It’s a menopause like condition and…</a:t>
            </a:r>
            <a:endParaRPr dirty="0"/>
          </a:p>
          <a:p>
            <a:pPr marL="0" marR="0" lvl="0" indent="0" algn="l" rtl="0">
              <a:lnSpc>
                <a:spcPct val="90000"/>
              </a:lnSpc>
              <a:spcBef>
                <a:spcPts val="1000"/>
              </a:spcBef>
              <a:spcAft>
                <a:spcPts val="0"/>
              </a:spcAft>
              <a:buClr>
                <a:schemeClr val="dk1"/>
              </a:buClr>
              <a:buSzPct val="100000"/>
              <a:buFont typeface="Arial"/>
              <a:buNone/>
            </a:pPr>
            <a:endParaRPr sz="2799" dirty="0">
              <a:solidFill>
                <a:schemeClr val="dk1"/>
              </a:solidFill>
              <a:latin typeface="Calibri"/>
              <a:ea typeface="Calibri"/>
              <a:cs typeface="Calibri"/>
              <a:sym typeface="Calibri"/>
            </a:endParaRPr>
          </a:p>
        </p:txBody>
      </p:sp>
      <p:pic>
        <p:nvPicPr>
          <p:cNvPr id="329" name="Google Shape;329;p40"/>
          <p:cNvPicPr preferRelativeResize="0"/>
          <p:nvPr/>
        </p:nvPicPr>
        <p:blipFill rotWithShape="1">
          <a:blip r:embed="rId4">
            <a:alphaModFix/>
          </a:blip>
          <a:srcRect l="20462" t="28983" r="44093" b="13223"/>
          <a:stretch/>
        </p:blipFill>
        <p:spPr>
          <a:xfrm>
            <a:off x="765820" y="548680"/>
            <a:ext cx="2120888" cy="1944216"/>
          </a:xfrm>
          <a:prstGeom prst="rect">
            <a:avLst/>
          </a:prstGeom>
          <a:noFill/>
          <a:ln>
            <a:noFill/>
          </a:ln>
        </p:spPr>
      </p:pic>
      <p:sp>
        <p:nvSpPr>
          <p:cNvPr id="330" name="Google Shape;330;p40"/>
          <p:cNvSpPr txBox="1"/>
          <p:nvPr/>
        </p:nvSpPr>
        <p:spPr>
          <a:xfrm>
            <a:off x="7390556" y="307030"/>
            <a:ext cx="3384376"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i="1">
                <a:solidFill>
                  <a:schemeClr val="dk1"/>
                </a:solidFill>
                <a:latin typeface="Calibri"/>
                <a:ea typeface="Calibri"/>
                <a:cs typeface="Calibri"/>
                <a:sym typeface="Calibri"/>
              </a:rPr>
              <a:t>...may mimic symptoms of genital GVHD</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1250"/>
                                        <p:tgtEl>
                                          <p:spTgt spid="327"/>
                                        </p:tgtEl>
                                        <p:attrNameLst>
                                          <p:attrName>ppt_w</p:attrName>
                                        </p:attrNameLst>
                                      </p:cBhvr>
                                      <p:tavLst>
                                        <p:tav tm="0">
                                          <p:val>
                                            <p:strVal val="0"/>
                                          </p:val>
                                        </p:tav>
                                        <p:tav tm="100000">
                                          <p:val>
                                            <p:strVal val="#ppt_w"/>
                                          </p:val>
                                        </p:tav>
                                      </p:tavLst>
                                    </p:anim>
                                    <p:anim calcmode="lin" valueType="num">
                                      <p:cBhvr additive="base">
                                        <p:cTn id="8" dur="1250"/>
                                        <p:tgtEl>
                                          <p:spTgt spid="327"/>
                                        </p:tgtEl>
                                        <p:attrNameLst>
                                          <p:attrName>ppt_h</p:attrName>
                                        </p:attrNameLst>
                                      </p:cBhvr>
                                      <p:tavLst>
                                        <p:tav tm="0">
                                          <p:val>
                                            <p:str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330"/>
                                        </p:tgtEl>
                                        <p:attrNameLst>
                                          <p:attrName>style.visibility</p:attrName>
                                        </p:attrNameLst>
                                      </p:cBhvr>
                                      <p:to>
                                        <p:strVal val="visible"/>
                                      </p:to>
                                    </p:set>
                                    <p:anim calcmode="lin" valueType="num">
                                      <p:cBhvr additive="base">
                                        <p:cTn id="11" dur="500"/>
                                        <p:tgtEl>
                                          <p:spTgt spid="3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837981" y="23664"/>
            <a:ext cx="10512862"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Calibri"/>
              <a:buNone/>
            </a:pPr>
            <a:r>
              <a:rPr lang="pt-BR" sz="4800" b="1" i="1">
                <a:latin typeface="Calibri"/>
                <a:ea typeface="Calibri"/>
                <a:cs typeface="Calibri"/>
                <a:sym typeface="Calibri"/>
              </a:rPr>
              <a:t>How it all starts?</a:t>
            </a:r>
            <a:endParaRPr/>
          </a:p>
        </p:txBody>
      </p:sp>
      <p:pic>
        <p:nvPicPr>
          <p:cNvPr id="94" name="Google Shape;94;p14"/>
          <p:cNvPicPr preferRelativeResize="0"/>
          <p:nvPr/>
        </p:nvPicPr>
        <p:blipFill rotWithShape="1">
          <a:blip r:embed="rId3">
            <a:alphaModFix/>
          </a:blip>
          <a:srcRect l="13750" t="26883" r="39956" b="12172"/>
          <a:stretch/>
        </p:blipFill>
        <p:spPr>
          <a:xfrm>
            <a:off x="6113352" y="1700807"/>
            <a:ext cx="5669692" cy="4196527"/>
          </a:xfrm>
          <a:prstGeom prst="rect">
            <a:avLst/>
          </a:prstGeom>
          <a:noFill/>
          <a:ln>
            <a:noFill/>
          </a:ln>
        </p:spPr>
      </p:pic>
      <p:pic>
        <p:nvPicPr>
          <p:cNvPr id="95" name="Google Shape;95;p14"/>
          <p:cNvPicPr preferRelativeResize="0"/>
          <p:nvPr/>
        </p:nvPicPr>
        <p:blipFill rotWithShape="1">
          <a:blip r:embed="rId4">
            <a:alphaModFix/>
          </a:blip>
          <a:srcRect l="966" t="44746" r="76585" b="21628"/>
          <a:stretch/>
        </p:blipFill>
        <p:spPr>
          <a:xfrm>
            <a:off x="408033" y="1713291"/>
            <a:ext cx="4968552" cy="418404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body" idx="1"/>
          </p:nvPr>
        </p:nvSpPr>
        <p:spPr>
          <a:xfrm>
            <a:off x="405545" y="412348"/>
            <a:ext cx="11200996" cy="5699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pt-BR" sz="3200" b="1" i="1"/>
              <a:t>Topical estrogen in form of creams, capsules or estrogen releasing rings can be applied. </a:t>
            </a:r>
            <a:endParaRPr/>
          </a:p>
        </p:txBody>
      </p:sp>
      <p:sp>
        <p:nvSpPr>
          <p:cNvPr id="336" name="Google Shape;336;p41"/>
          <p:cNvSpPr txBox="1"/>
          <p:nvPr/>
        </p:nvSpPr>
        <p:spPr>
          <a:xfrm>
            <a:off x="1615220" y="6546830"/>
            <a:ext cx="949349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Clinical guidelines for gynecologic care after HSCT B Frey Tirri et al. Bone Marrow Transplantation (2015) 50, 3–9</a:t>
            </a:r>
            <a:endParaRPr sz="1600" i="1">
              <a:solidFill>
                <a:schemeClr val="dk1"/>
              </a:solidFill>
              <a:latin typeface="Calibri"/>
              <a:ea typeface="Calibri"/>
              <a:cs typeface="Calibri"/>
              <a:sym typeface="Calibri"/>
            </a:endParaRPr>
          </a:p>
        </p:txBody>
      </p:sp>
      <p:pic>
        <p:nvPicPr>
          <p:cNvPr id="337" name="Google Shape;337;p41"/>
          <p:cNvPicPr preferRelativeResize="0"/>
          <p:nvPr/>
        </p:nvPicPr>
        <p:blipFill rotWithShape="1">
          <a:blip r:embed="rId3">
            <a:alphaModFix/>
          </a:blip>
          <a:srcRect l="24005" t="41594" r="51016" b="25707"/>
          <a:stretch/>
        </p:blipFill>
        <p:spPr>
          <a:xfrm>
            <a:off x="88385" y="1700909"/>
            <a:ext cx="2594952" cy="1909969"/>
          </a:xfrm>
          <a:prstGeom prst="rect">
            <a:avLst/>
          </a:prstGeom>
          <a:noFill/>
          <a:ln>
            <a:noFill/>
          </a:ln>
        </p:spPr>
      </p:pic>
      <p:pic>
        <p:nvPicPr>
          <p:cNvPr id="338" name="Google Shape;338;p41"/>
          <p:cNvPicPr preferRelativeResize="0"/>
          <p:nvPr/>
        </p:nvPicPr>
        <p:blipFill rotWithShape="1">
          <a:blip r:embed="rId4">
            <a:alphaModFix/>
          </a:blip>
          <a:srcRect l="21052" t="46995" r="48818" b="27934"/>
          <a:stretch/>
        </p:blipFill>
        <p:spPr>
          <a:xfrm>
            <a:off x="321624" y="4943506"/>
            <a:ext cx="2593855" cy="1106663"/>
          </a:xfrm>
          <a:prstGeom prst="rect">
            <a:avLst/>
          </a:prstGeom>
          <a:noFill/>
          <a:ln>
            <a:noFill/>
          </a:ln>
        </p:spPr>
      </p:pic>
      <p:pic>
        <p:nvPicPr>
          <p:cNvPr id="339" name="Google Shape;339;p41"/>
          <p:cNvPicPr preferRelativeResize="0"/>
          <p:nvPr/>
        </p:nvPicPr>
        <p:blipFill rotWithShape="1">
          <a:blip r:embed="rId5">
            <a:alphaModFix/>
          </a:blip>
          <a:srcRect l="25808" t="39356" r="46140" b="32689"/>
          <a:stretch/>
        </p:blipFill>
        <p:spPr>
          <a:xfrm>
            <a:off x="7097117" y="4894472"/>
            <a:ext cx="3066315" cy="1718074"/>
          </a:xfrm>
          <a:prstGeom prst="rect">
            <a:avLst/>
          </a:prstGeom>
          <a:noFill/>
          <a:ln>
            <a:noFill/>
          </a:ln>
        </p:spPr>
      </p:pic>
      <p:pic>
        <p:nvPicPr>
          <p:cNvPr id="340" name="Google Shape;340;p41"/>
          <p:cNvPicPr preferRelativeResize="0"/>
          <p:nvPr/>
        </p:nvPicPr>
        <p:blipFill rotWithShape="1">
          <a:blip r:embed="rId6">
            <a:alphaModFix/>
          </a:blip>
          <a:srcRect l="15145" t="32137" r="46455" b="15325"/>
          <a:stretch/>
        </p:blipFill>
        <p:spPr>
          <a:xfrm>
            <a:off x="7913369" y="1394233"/>
            <a:ext cx="4187071" cy="3220824"/>
          </a:xfrm>
          <a:prstGeom prst="rect">
            <a:avLst/>
          </a:prstGeom>
          <a:noFill/>
          <a:ln>
            <a:noFill/>
          </a:ln>
        </p:spPr>
      </p:pic>
      <p:pic>
        <p:nvPicPr>
          <p:cNvPr id="341" name="Google Shape;341;p41"/>
          <p:cNvPicPr preferRelativeResize="0"/>
          <p:nvPr/>
        </p:nvPicPr>
        <p:blipFill rotWithShape="1">
          <a:blip r:embed="rId7">
            <a:alphaModFix/>
          </a:blip>
          <a:srcRect l="15737" t="39118" r="67089" b="24779"/>
          <a:stretch/>
        </p:blipFill>
        <p:spPr>
          <a:xfrm>
            <a:off x="8038628" y="1528456"/>
            <a:ext cx="1514276" cy="1612512"/>
          </a:xfrm>
          <a:prstGeom prst="rect">
            <a:avLst/>
          </a:prstGeom>
          <a:noFill/>
          <a:ln>
            <a:noFill/>
          </a:ln>
        </p:spPr>
      </p:pic>
      <p:pic>
        <p:nvPicPr>
          <p:cNvPr id="342" name="Google Shape;342;p41"/>
          <p:cNvPicPr preferRelativeResize="0"/>
          <p:nvPr/>
        </p:nvPicPr>
        <p:blipFill rotWithShape="1">
          <a:blip r:embed="rId8">
            <a:alphaModFix/>
          </a:blip>
          <a:srcRect l="21642" t="22680" r="52361" b="32137"/>
          <a:stretch/>
        </p:blipFill>
        <p:spPr>
          <a:xfrm>
            <a:off x="10198867" y="4635133"/>
            <a:ext cx="1998593" cy="1953075"/>
          </a:xfrm>
          <a:prstGeom prst="rect">
            <a:avLst/>
          </a:prstGeom>
          <a:noFill/>
          <a:ln>
            <a:noFill/>
          </a:ln>
        </p:spPr>
      </p:pic>
      <p:pic>
        <p:nvPicPr>
          <p:cNvPr id="343" name="Google Shape;343;p41"/>
          <p:cNvPicPr preferRelativeResize="0"/>
          <p:nvPr/>
        </p:nvPicPr>
        <p:blipFill rotWithShape="1">
          <a:blip r:embed="rId9">
            <a:alphaModFix/>
          </a:blip>
          <a:srcRect l="31094" t="28983" r="35820" b="38441"/>
          <a:stretch/>
        </p:blipFill>
        <p:spPr>
          <a:xfrm>
            <a:off x="3813323" y="4794079"/>
            <a:ext cx="2192720" cy="1213827"/>
          </a:xfrm>
          <a:prstGeom prst="rect">
            <a:avLst/>
          </a:prstGeom>
          <a:noFill/>
          <a:ln>
            <a:noFill/>
          </a:ln>
        </p:spPr>
      </p:pic>
      <p:pic>
        <p:nvPicPr>
          <p:cNvPr id="344" name="Google Shape;344;p41"/>
          <p:cNvPicPr preferRelativeResize="0"/>
          <p:nvPr/>
        </p:nvPicPr>
        <p:blipFill rotWithShape="1">
          <a:blip r:embed="rId10">
            <a:alphaModFix/>
          </a:blip>
          <a:srcRect l="12192" t="30036" r="18097" b="38813"/>
          <a:stretch/>
        </p:blipFill>
        <p:spPr>
          <a:xfrm>
            <a:off x="3376526" y="2135654"/>
            <a:ext cx="3066315" cy="770390"/>
          </a:xfrm>
          <a:prstGeom prst="rect">
            <a:avLst/>
          </a:prstGeom>
          <a:noFill/>
          <a:ln>
            <a:noFill/>
          </a:ln>
        </p:spPr>
      </p:pic>
      <p:pic>
        <p:nvPicPr>
          <p:cNvPr id="345" name="Google Shape;345;p41"/>
          <p:cNvPicPr preferRelativeResize="0"/>
          <p:nvPr/>
        </p:nvPicPr>
        <p:blipFill rotWithShape="1">
          <a:blip r:embed="rId11">
            <a:alphaModFix/>
          </a:blip>
          <a:srcRect l="12783" t="30228" r="18366" b="39309"/>
          <a:stretch/>
        </p:blipFill>
        <p:spPr>
          <a:xfrm>
            <a:off x="2635921" y="3116954"/>
            <a:ext cx="5328592" cy="13255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2"/>
          <p:cNvSpPr txBox="1">
            <a:spLocks noGrp="1"/>
          </p:cNvSpPr>
          <p:nvPr>
            <p:ph type="title"/>
          </p:nvPr>
        </p:nvSpPr>
        <p:spPr>
          <a:xfrm>
            <a:off x="617988" y="231229"/>
            <a:ext cx="11021039" cy="11196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t-BR" sz="4000" b="1" i="1">
                <a:latin typeface="Calibri"/>
                <a:ea typeface="Calibri"/>
                <a:cs typeface="Calibri"/>
                <a:sym typeface="Calibri"/>
              </a:rPr>
              <a:t>How topical estrogen works?</a:t>
            </a:r>
            <a:endParaRPr sz="4000" b="1" i="1">
              <a:latin typeface="Calibri"/>
              <a:ea typeface="Calibri"/>
              <a:cs typeface="Calibri"/>
              <a:sym typeface="Calibri"/>
            </a:endParaRPr>
          </a:p>
        </p:txBody>
      </p:sp>
      <p:sp>
        <p:nvSpPr>
          <p:cNvPr id="351" name="Google Shape;351;p42"/>
          <p:cNvSpPr txBox="1"/>
          <p:nvPr/>
        </p:nvSpPr>
        <p:spPr>
          <a:xfrm>
            <a:off x="1618552" y="6488668"/>
            <a:ext cx="949349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Clinical guidelines for gynecologic care after HSCT B Frey Tirri et al. Bone Marrow Transplantation (2015) 50, 3–9</a:t>
            </a:r>
            <a:endParaRPr sz="1600" i="1">
              <a:solidFill>
                <a:schemeClr val="dk1"/>
              </a:solidFill>
              <a:latin typeface="Calibri"/>
              <a:ea typeface="Calibri"/>
              <a:cs typeface="Calibri"/>
              <a:sym typeface="Calibri"/>
            </a:endParaRPr>
          </a:p>
        </p:txBody>
      </p:sp>
      <p:sp>
        <p:nvSpPr>
          <p:cNvPr id="352" name="Google Shape;352;p42"/>
          <p:cNvSpPr txBox="1"/>
          <p:nvPr/>
        </p:nvSpPr>
        <p:spPr>
          <a:xfrm>
            <a:off x="617989" y="1325383"/>
            <a:ext cx="7344816" cy="1294014"/>
          </a:xfrm>
          <a:prstGeom prst="rect">
            <a:avLst/>
          </a:prstGeom>
          <a:noFill/>
          <a:ln>
            <a:noFill/>
          </a:ln>
        </p:spPr>
        <p:txBody>
          <a:bodyPr spcFirstLastPara="1" wrap="square" lIns="91425" tIns="45700" rIns="91425" bIns="45700" anchor="t" anchorCtr="0">
            <a:normAutofit/>
          </a:bodyPr>
          <a:lstStyle/>
          <a:p>
            <a:pPr marL="228531" marR="0" lvl="0" indent="-228531" algn="l" rtl="0">
              <a:lnSpc>
                <a:spcPct val="90000"/>
              </a:lnSpc>
              <a:spcBef>
                <a:spcPts val="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Increases thickness of tissue in the vagina</a:t>
            </a:r>
            <a:endParaRPr/>
          </a:p>
          <a:p>
            <a:pPr marL="228531" marR="0" lvl="0" indent="-228531" algn="l" rtl="0">
              <a:lnSpc>
                <a:spcPct val="90000"/>
              </a:lnSpc>
              <a:spcBef>
                <a:spcPts val="100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Makes vaginal tissue more resilient</a:t>
            </a:r>
            <a:endParaRPr sz="2799">
              <a:solidFill>
                <a:schemeClr val="dk1"/>
              </a:solidFill>
              <a:latin typeface="Calibri"/>
              <a:ea typeface="Calibri"/>
              <a:cs typeface="Calibri"/>
              <a:sym typeface="Calibri"/>
            </a:endParaRPr>
          </a:p>
        </p:txBody>
      </p:sp>
      <p:pic>
        <p:nvPicPr>
          <p:cNvPr id="353" name="Google Shape;353;p42"/>
          <p:cNvPicPr preferRelativeResize="0"/>
          <p:nvPr/>
        </p:nvPicPr>
        <p:blipFill rotWithShape="1">
          <a:blip r:embed="rId3">
            <a:alphaModFix/>
          </a:blip>
          <a:srcRect l="13352" t="37922" r="39114" b="21258"/>
          <a:stretch/>
        </p:blipFill>
        <p:spPr>
          <a:xfrm>
            <a:off x="3502125" y="2780928"/>
            <a:ext cx="7344815" cy="354620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3"/>
          <p:cNvSpPr txBox="1">
            <a:spLocks noGrp="1"/>
          </p:cNvSpPr>
          <p:nvPr>
            <p:ph type="title"/>
          </p:nvPr>
        </p:nvSpPr>
        <p:spPr>
          <a:xfrm>
            <a:off x="837982" y="365126"/>
            <a:ext cx="1051286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t-BR" sz="4000" b="1" i="1">
                <a:latin typeface="Calibri"/>
                <a:ea typeface="Calibri"/>
                <a:cs typeface="Calibri"/>
                <a:sym typeface="Calibri"/>
              </a:rPr>
              <a:t>Other options</a:t>
            </a:r>
            <a:endParaRPr sz="4000" b="1" i="1">
              <a:latin typeface="Calibri"/>
              <a:ea typeface="Calibri"/>
              <a:cs typeface="Calibri"/>
              <a:sym typeface="Calibri"/>
            </a:endParaRPr>
          </a:p>
        </p:txBody>
      </p:sp>
      <p:pic>
        <p:nvPicPr>
          <p:cNvPr id="359" name="Google Shape;359;p43"/>
          <p:cNvPicPr preferRelativeResize="0">
            <a:picLocks noGrp="1"/>
          </p:cNvPicPr>
          <p:nvPr>
            <p:ph type="body" idx="1"/>
          </p:nvPr>
        </p:nvPicPr>
        <p:blipFill rotWithShape="1">
          <a:blip r:embed="rId3">
            <a:alphaModFix/>
          </a:blip>
          <a:srcRect l="31391" t="31882" r="29531" b="30055"/>
          <a:stretch/>
        </p:blipFill>
        <p:spPr>
          <a:xfrm>
            <a:off x="1197868" y="2617337"/>
            <a:ext cx="3944783" cy="2160240"/>
          </a:xfrm>
          <a:prstGeom prst="rect">
            <a:avLst/>
          </a:prstGeom>
          <a:noFill/>
          <a:ln>
            <a:noFill/>
          </a:ln>
        </p:spPr>
      </p:pic>
      <p:pic>
        <p:nvPicPr>
          <p:cNvPr id="360" name="Google Shape;360;p43"/>
          <p:cNvPicPr preferRelativeResize="0"/>
          <p:nvPr/>
        </p:nvPicPr>
        <p:blipFill rotWithShape="1">
          <a:blip r:embed="rId4">
            <a:alphaModFix/>
          </a:blip>
          <a:srcRect/>
          <a:stretch/>
        </p:blipFill>
        <p:spPr>
          <a:xfrm>
            <a:off x="7534572" y="1852700"/>
            <a:ext cx="3096344" cy="3689513"/>
          </a:xfrm>
          <a:prstGeom prst="rect">
            <a:avLst/>
          </a:prstGeom>
          <a:noFill/>
          <a:ln>
            <a:noFill/>
          </a:ln>
        </p:spPr>
      </p:pic>
      <p:sp>
        <p:nvSpPr>
          <p:cNvPr id="361" name="Google Shape;361;p43"/>
          <p:cNvSpPr txBox="1"/>
          <p:nvPr/>
        </p:nvSpPr>
        <p:spPr>
          <a:xfrm>
            <a:off x="974241" y="5015342"/>
            <a:ext cx="439203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i="1">
                <a:solidFill>
                  <a:schemeClr val="dk1"/>
                </a:solidFill>
                <a:latin typeface="Calibri"/>
                <a:ea typeface="Calibri"/>
                <a:cs typeface="Calibri"/>
                <a:sym typeface="Calibri"/>
              </a:rPr>
              <a:t>Similiar to hormone therapy</a:t>
            </a:r>
            <a:endParaRPr sz="2800" b="1" i="1">
              <a:solidFill>
                <a:schemeClr val="dk1"/>
              </a:solidFill>
              <a:latin typeface="Calibri"/>
              <a:ea typeface="Calibri"/>
              <a:cs typeface="Calibri"/>
              <a:sym typeface="Calibri"/>
            </a:endParaRPr>
          </a:p>
        </p:txBody>
      </p:sp>
      <p:sp>
        <p:nvSpPr>
          <p:cNvPr id="362" name="Google Shape;362;p43"/>
          <p:cNvSpPr txBox="1"/>
          <p:nvPr/>
        </p:nvSpPr>
        <p:spPr>
          <a:xfrm>
            <a:off x="7534572" y="5877272"/>
            <a:ext cx="31953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i="1" dirty="0">
                <a:solidFill>
                  <a:schemeClr val="dk1"/>
                </a:solidFill>
                <a:latin typeface="Calibri"/>
                <a:ea typeface="Calibri"/>
                <a:cs typeface="Calibri"/>
                <a:sym typeface="Calibri"/>
              </a:rPr>
              <a:t>Also as a lubricant</a:t>
            </a:r>
            <a:endParaRPr sz="2800" b="1" i="1"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4"/>
          <p:cNvSpPr txBox="1"/>
          <p:nvPr/>
        </p:nvSpPr>
        <p:spPr>
          <a:xfrm>
            <a:off x="2684147" y="6488668"/>
            <a:ext cx="949349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Clinical guidelines for gynecologic care after HSCT B Frey Tirri et al. Bone Marrow Transplantation (2015) 50, 3–9</a:t>
            </a:r>
            <a:endParaRPr sz="1600" i="1">
              <a:solidFill>
                <a:schemeClr val="dk1"/>
              </a:solidFill>
              <a:latin typeface="Calibri"/>
              <a:ea typeface="Calibri"/>
              <a:cs typeface="Calibri"/>
              <a:sym typeface="Calibri"/>
            </a:endParaRPr>
          </a:p>
        </p:txBody>
      </p:sp>
      <p:pic>
        <p:nvPicPr>
          <p:cNvPr id="368" name="Google Shape;368;p44"/>
          <p:cNvPicPr preferRelativeResize="0"/>
          <p:nvPr/>
        </p:nvPicPr>
        <p:blipFill rotWithShape="1">
          <a:blip r:embed="rId3">
            <a:alphaModFix/>
          </a:blip>
          <a:srcRect l="15575" t="30228" r="41625" b="6886"/>
          <a:stretch/>
        </p:blipFill>
        <p:spPr>
          <a:xfrm>
            <a:off x="1125860" y="2369622"/>
            <a:ext cx="4099314" cy="3386390"/>
          </a:xfrm>
          <a:prstGeom prst="rect">
            <a:avLst/>
          </a:prstGeom>
          <a:noFill/>
          <a:ln>
            <a:noFill/>
          </a:ln>
        </p:spPr>
      </p:pic>
      <p:pic>
        <p:nvPicPr>
          <p:cNvPr id="369" name="Google Shape;369;p44"/>
          <p:cNvPicPr preferRelativeResize="0"/>
          <p:nvPr/>
        </p:nvPicPr>
        <p:blipFill rotWithShape="1">
          <a:blip r:embed="rId4">
            <a:alphaModFix/>
          </a:blip>
          <a:srcRect l="14644" t="36848" r="41625" b="16815"/>
          <a:stretch/>
        </p:blipFill>
        <p:spPr>
          <a:xfrm>
            <a:off x="7174532" y="1955603"/>
            <a:ext cx="4099314" cy="2442146"/>
          </a:xfrm>
          <a:prstGeom prst="rect">
            <a:avLst/>
          </a:prstGeom>
          <a:noFill/>
          <a:ln>
            <a:noFill/>
          </a:ln>
        </p:spPr>
      </p:pic>
      <p:sp>
        <p:nvSpPr>
          <p:cNvPr id="370" name="Google Shape;370;p44"/>
          <p:cNvSpPr txBox="1"/>
          <p:nvPr/>
        </p:nvSpPr>
        <p:spPr>
          <a:xfrm>
            <a:off x="621804" y="661607"/>
            <a:ext cx="10945216" cy="177984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799"/>
              <a:buFont typeface="Arial"/>
              <a:buNone/>
            </a:pPr>
            <a:r>
              <a:rPr lang="pt-BR" sz="2799">
                <a:solidFill>
                  <a:schemeClr val="dk1"/>
                </a:solidFill>
                <a:latin typeface="Calibri"/>
                <a:ea typeface="Calibri"/>
                <a:cs typeface="Calibri"/>
                <a:sym typeface="Calibri"/>
              </a:rPr>
              <a:t>Pharmacological treatment should be combined with gentle and frequent vaginal dilation with manual dilators or sexual intercourse in order to prevent vaginal narrowing and scarring.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5"/>
          <p:cNvSpPr txBox="1"/>
          <p:nvPr/>
        </p:nvSpPr>
        <p:spPr>
          <a:xfrm>
            <a:off x="2315322" y="6488668"/>
            <a:ext cx="939571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Clinical guidelines for gynecologic care after HSCT B Frey Tirri et al.Bone Marrow Transplantation (2015) 50, 3–9</a:t>
            </a:r>
            <a:endParaRPr sz="1600" i="1">
              <a:solidFill>
                <a:schemeClr val="dk1"/>
              </a:solidFill>
              <a:latin typeface="Calibri"/>
              <a:ea typeface="Calibri"/>
              <a:cs typeface="Calibri"/>
              <a:sym typeface="Calibri"/>
            </a:endParaRPr>
          </a:p>
        </p:txBody>
      </p:sp>
      <p:sp>
        <p:nvSpPr>
          <p:cNvPr id="376" name="Google Shape;376;p45"/>
          <p:cNvSpPr txBox="1"/>
          <p:nvPr/>
        </p:nvSpPr>
        <p:spPr>
          <a:xfrm>
            <a:off x="621804" y="721256"/>
            <a:ext cx="10873208" cy="131328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600"/>
              <a:buFont typeface="Arial"/>
              <a:buNone/>
            </a:pPr>
            <a:r>
              <a:rPr lang="pt-BR" sz="3600" dirty="0">
                <a:solidFill>
                  <a:schemeClr val="dk1"/>
                </a:solidFill>
                <a:latin typeface="Calibri"/>
                <a:ea typeface="Calibri"/>
                <a:cs typeface="Calibri"/>
                <a:sym typeface="Calibri"/>
              </a:rPr>
              <a:t>It is</a:t>
            </a:r>
            <a:r>
              <a:rPr lang="pt-BR" sz="3600" dirty="0">
                <a:solidFill>
                  <a:srgbClr val="C00000"/>
                </a:solidFill>
                <a:latin typeface="Calibri"/>
                <a:ea typeface="Calibri"/>
                <a:cs typeface="Calibri"/>
                <a:sym typeface="Calibri"/>
              </a:rPr>
              <a:t> </a:t>
            </a:r>
            <a:r>
              <a:rPr lang="pt-BR" sz="3600" dirty="0">
                <a:solidFill>
                  <a:schemeClr val="dk1"/>
                </a:solidFill>
                <a:latin typeface="Calibri"/>
                <a:ea typeface="Calibri"/>
                <a:cs typeface="Calibri"/>
                <a:sym typeface="Calibri"/>
              </a:rPr>
              <a:t>best</a:t>
            </a:r>
            <a:r>
              <a:rPr lang="pt-BR" sz="3600" dirty="0">
                <a:solidFill>
                  <a:srgbClr val="C00000"/>
                </a:solidFill>
                <a:latin typeface="Calibri"/>
                <a:ea typeface="Calibri"/>
                <a:cs typeface="Calibri"/>
                <a:sym typeface="Calibri"/>
              </a:rPr>
              <a:t> </a:t>
            </a:r>
            <a:r>
              <a:rPr lang="pt-BR" sz="3600" dirty="0">
                <a:solidFill>
                  <a:schemeClr val="dk1"/>
                </a:solidFill>
                <a:latin typeface="Calibri"/>
                <a:ea typeface="Calibri"/>
                <a:cs typeface="Calibri"/>
                <a:sym typeface="Calibri"/>
              </a:rPr>
              <a:t>to avoid intercourse, dilation or medical action when inflammation is present.</a:t>
            </a:r>
            <a:endParaRPr dirty="0"/>
          </a:p>
          <a:p>
            <a:pPr marL="0" marR="0" lvl="0" indent="0" algn="l" rtl="0">
              <a:lnSpc>
                <a:spcPct val="90000"/>
              </a:lnSpc>
              <a:spcBef>
                <a:spcPts val="1000"/>
              </a:spcBef>
              <a:spcAft>
                <a:spcPts val="0"/>
              </a:spcAft>
              <a:buClr>
                <a:schemeClr val="dk1"/>
              </a:buClr>
              <a:buSzPts val="3600"/>
              <a:buFont typeface="Arial"/>
              <a:buNone/>
            </a:pPr>
            <a:endParaRPr sz="36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600"/>
              <a:buFont typeface="Arial"/>
              <a:buNone/>
            </a:pPr>
            <a:endParaRPr sz="36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3600"/>
              <a:buFont typeface="Arial"/>
              <a:buNone/>
            </a:pPr>
            <a:endParaRPr sz="3600" dirty="0">
              <a:solidFill>
                <a:schemeClr val="dk1"/>
              </a:solidFill>
              <a:latin typeface="Calibri"/>
              <a:ea typeface="Calibri"/>
              <a:cs typeface="Calibri"/>
              <a:sym typeface="Calibri"/>
            </a:endParaRPr>
          </a:p>
        </p:txBody>
      </p:sp>
      <p:pic>
        <p:nvPicPr>
          <p:cNvPr id="377" name="Google Shape;377;p45"/>
          <p:cNvPicPr preferRelativeResize="0"/>
          <p:nvPr/>
        </p:nvPicPr>
        <p:blipFill rotWithShape="1">
          <a:blip r:embed="rId3">
            <a:alphaModFix/>
          </a:blip>
          <a:srcRect l="68784" t="46771" r="4380" b="16636"/>
          <a:stretch/>
        </p:blipFill>
        <p:spPr>
          <a:xfrm>
            <a:off x="4042184" y="2082980"/>
            <a:ext cx="4104456" cy="3148055"/>
          </a:xfrm>
          <a:prstGeom prst="rect">
            <a:avLst/>
          </a:prstGeom>
          <a:noFill/>
          <a:ln>
            <a:noFill/>
          </a:ln>
        </p:spPr>
      </p:pic>
      <p:sp>
        <p:nvSpPr>
          <p:cNvPr id="378" name="Google Shape;378;p45"/>
          <p:cNvSpPr txBox="1"/>
          <p:nvPr/>
        </p:nvSpPr>
        <p:spPr>
          <a:xfrm>
            <a:off x="621804" y="5453598"/>
            <a:ext cx="1101722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600"/>
              <a:buFont typeface="Calibri"/>
              <a:buNone/>
            </a:pPr>
            <a:r>
              <a:rPr lang="pt-BR" sz="3600">
                <a:solidFill>
                  <a:schemeClr val="dk1"/>
                </a:solidFill>
                <a:latin typeface="Calibri"/>
                <a:ea typeface="Calibri"/>
                <a:cs typeface="Calibri"/>
                <a:sym typeface="Calibri"/>
              </a:rPr>
              <a:t>It may make inflammation in the vagina worse.</a:t>
            </a:r>
            <a:endParaRPr sz="36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5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8"/>
                                        </p:tgtEl>
                                        <p:attrNameLst>
                                          <p:attrName>style.visibility</p:attrName>
                                        </p:attrNameLst>
                                      </p:cBhvr>
                                      <p:to>
                                        <p:strVal val="visible"/>
                                      </p:to>
                                    </p:set>
                                    <p:animEffect transition="in" filter="fade">
                                      <p:cBhvr>
                                        <p:cTn id="12" dur="175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46"/>
          <p:cNvSpPr txBox="1"/>
          <p:nvPr/>
        </p:nvSpPr>
        <p:spPr>
          <a:xfrm>
            <a:off x="1618552" y="6488668"/>
            <a:ext cx="94847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Clinical guidelines for gynecologic care after HSCT B Frey Tirri et al. Bone Marrow Transplantation (2015) 50, 3–9</a:t>
            </a:r>
            <a:endParaRPr sz="1600" i="1">
              <a:solidFill>
                <a:schemeClr val="dk1"/>
              </a:solidFill>
              <a:latin typeface="Calibri"/>
              <a:ea typeface="Calibri"/>
              <a:cs typeface="Calibri"/>
              <a:sym typeface="Calibri"/>
            </a:endParaRPr>
          </a:p>
        </p:txBody>
      </p:sp>
      <p:sp>
        <p:nvSpPr>
          <p:cNvPr id="384" name="Google Shape;384;p46"/>
          <p:cNvSpPr txBox="1"/>
          <p:nvPr/>
        </p:nvSpPr>
        <p:spPr>
          <a:xfrm>
            <a:off x="405780" y="512676"/>
            <a:ext cx="11089232" cy="10441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pt-BR" sz="4000" b="1" i="1">
                <a:solidFill>
                  <a:schemeClr val="dk1"/>
                </a:solidFill>
                <a:latin typeface="Calibri"/>
                <a:ea typeface="Calibri"/>
                <a:cs typeface="Calibri"/>
                <a:sym typeface="Calibri"/>
              </a:rPr>
              <a:t>Preventing scarring in the vagina is important.</a:t>
            </a:r>
            <a:endParaRPr/>
          </a:p>
          <a:p>
            <a:pPr marL="0" marR="0" lvl="0" indent="0" algn="l" rtl="0">
              <a:lnSpc>
                <a:spcPct val="90000"/>
              </a:lnSpc>
              <a:spcBef>
                <a:spcPts val="1000"/>
              </a:spcBef>
              <a:spcAft>
                <a:spcPts val="0"/>
              </a:spcAft>
              <a:buClr>
                <a:schemeClr val="dk1"/>
              </a:buClr>
              <a:buSzPts val="4000"/>
              <a:buFont typeface="Arial"/>
              <a:buNone/>
            </a:pPr>
            <a:endParaRPr sz="4000" b="1" i="1">
              <a:solidFill>
                <a:schemeClr val="dk1"/>
              </a:solidFill>
              <a:latin typeface="Calibri"/>
              <a:ea typeface="Calibri"/>
              <a:cs typeface="Calibri"/>
              <a:sym typeface="Calibri"/>
            </a:endParaRPr>
          </a:p>
        </p:txBody>
      </p:sp>
      <p:pic>
        <p:nvPicPr>
          <p:cNvPr id="385" name="Google Shape;385;p46"/>
          <p:cNvPicPr preferRelativeResize="0"/>
          <p:nvPr/>
        </p:nvPicPr>
        <p:blipFill rotWithShape="1">
          <a:blip r:embed="rId3">
            <a:alphaModFix/>
          </a:blip>
          <a:srcRect l="22234" t="23730" r="41730" b="12171"/>
          <a:stretch/>
        </p:blipFill>
        <p:spPr>
          <a:xfrm>
            <a:off x="6130416" y="1232756"/>
            <a:ext cx="4644516" cy="4644516"/>
          </a:xfrm>
          <a:prstGeom prst="rect">
            <a:avLst/>
          </a:prstGeom>
          <a:noFill/>
          <a:ln>
            <a:noFill/>
          </a:ln>
        </p:spPr>
      </p:pic>
      <p:sp>
        <p:nvSpPr>
          <p:cNvPr id="386" name="Google Shape;386;p46"/>
          <p:cNvSpPr txBox="1">
            <a:spLocks noGrp="1"/>
          </p:cNvSpPr>
          <p:nvPr>
            <p:ph type="body" idx="1"/>
          </p:nvPr>
        </p:nvSpPr>
        <p:spPr>
          <a:xfrm>
            <a:off x="732264" y="2375284"/>
            <a:ext cx="4572354" cy="210743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pt-BR" sz="2800"/>
              <a:t>Vaginal scarring can interfere with routine procedures, like PAP smears, that are needed periodically to screen for cancer.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xEl>
                                              <p:pRg st="0" end="0"/>
                                            </p:txEl>
                                          </p:spTgt>
                                        </p:tgtEl>
                                        <p:attrNameLst>
                                          <p:attrName>style.visibility</p:attrName>
                                        </p:attrNameLst>
                                      </p:cBhvr>
                                      <p:to>
                                        <p:strVal val="visible"/>
                                      </p:to>
                                    </p:set>
                                    <p:animEffect transition="in" filter="fade">
                                      <p:cBhvr>
                                        <p:cTn id="7" dur="1000"/>
                                        <p:tgtEl>
                                          <p:spTgt spid="386">
                                            <p:txEl>
                                              <p:pRg st="0" end="0"/>
                                            </p:txEl>
                                          </p:spTgt>
                                        </p:tgtEl>
                                      </p:cBhvr>
                                    </p:animEffect>
                                  </p:childTnLst>
                                </p:cTn>
                              </p:par>
                            </p:childTnLst>
                          </p:cTn>
                        </p:par>
                        <p:par>
                          <p:cTn id="8" fill="hold">
                            <p:stCondLst>
                              <p:cond delay="1000"/>
                            </p:stCondLst>
                            <p:childTnLst>
                              <p:par>
                                <p:cTn id="9" presetID="23" presetClass="entr" presetSubtype="16" fill="hold" nodeType="afterEffect">
                                  <p:stCondLst>
                                    <p:cond delay="750"/>
                                  </p:stCondLst>
                                  <p:childTnLst>
                                    <p:set>
                                      <p:cBhvr>
                                        <p:cTn id="10" dur="1" fill="hold">
                                          <p:stCondLst>
                                            <p:cond delay="0"/>
                                          </p:stCondLst>
                                        </p:cTn>
                                        <p:tgtEl>
                                          <p:spTgt spid="385"/>
                                        </p:tgtEl>
                                        <p:attrNameLst>
                                          <p:attrName>style.visibility</p:attrName>
                                        </p:attrNameLst>
                                      </p:cBhvr>
                                      <p:to>
                                        <p:strVal val="visible"/>
                                      </p:to>
                                    </p:set>
                                    <p:anim calcmode="lin" valueType="num">
                                      <p:cBhvr additive="base">
                                        <p:cTn id="11" dur="1250"/>
                                        <p:tgtEl>
                                          <p:spTgt spid="385"/>
                                        </p:tgtEl>
                                        <p:attrNameLst>
                                          <p:attrName>ppt_w</p:attrName>
                                        </p:attrNameLst>
                                      </p:cBhvr>
                                      <p:tavLst>
                                        <p:tav tm="0">
                                          <p:val>
                                            <p:strVal val="0"/>
                                          </p:val>
                                        </p:tav>
                                        <p:tav tm="100000">
                                          <p:val>
                                            <p:strVal val="#ppt_w"/>
                                          </p:val>
                                        </p:tav>
                                      </p:tavLst>
                                    </p:anim>
                                    <p:anim calcmode="lin" valueType="num">
                                      <p:cBhvr additive="base">
                                        <p:cTn id="12" dur="1250"/>
                                        <p:tgtEl>
                                          <p:spTgt spid="3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7"/>
          <p:cNvSpPr txBox="1">
            <a:spLocks noGrp="1"/>
          </p:cNvSpPr>
          <p:nvPr>
            <p:ph type="title"/>
          </p:nvPr>
        </p:nvSpPr>
        <p:spPr>
          <a:xfrm>
            <a:off x="620291" y="365126"/>
            <a:ext cx="849845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t-BR" sz="3600" b="1" i="1" dirty="0">
                <a:latin typeface="Calibri"/>
                <a:ea typeface="Calibri"/>
                <a:cs typeface="Calibri"/>
                <a:sym typeface="Calibri"/>
              </a:rPr>
              <a:t>Topical pharmacological agents that can be used in vagina or vulva</a:t>
            </a:r>
            <a:endParaRPr sz="3600" b="1" i="1" dirty="0">
              <a:latin typeface="Calibri"/>
              <a:ea typeface="Calibri"/>
              <a:cs typeface="Calibri"/>
              <a:sym typeface="Calibri"/>
            </a:endParaRPr>
          </a:p>
        </p:txBody>
      </p:sp>
      <p:sp>
        <p:nvSpPr>
          <p:cNvPr id="392" name="Google Shape;392;p47"/>
          <p:cNvSpPr txBox="1">
            <a:spLocks noGrp="1"/>
          </p:cNvSpPr>
          <p:nvPr>
            <p:ph type="body" idx="1"/>
          </p:nvPr>
        </p:nvSpPr>
        <p:spPr>
          <a:xfrm>
            <a:off x="526472" y="1867424"/>
            <a:ext cx="7907495" cy="815070"/>
          </a:xfrm>
          <a:prstGeom prst="rect">
            <a:avLst/>
          </a:prstGeom>
          <a:noFill/>
          <a:ln>
            <a:noFill/>
          </a:ln>
        </p:spPr>
        <p:txBody>
          <a:bodyPr spcFirstLastPara="1" wrap="square" lIns="91425" tIns="45700" rIns="91425" bIns="45700" anchor="t" anchorCtr="0">
            <a:normAutofit lnSpcReduction="10000"/>
          </a:bodyPr>
          <a:lstStyle/>
          <a:p>
            <a:pPr marL="228531" lvl="0" indent="-228531" algn="l" rtl="0">
              <a:lnSpc>
                <a:spcPct val="90000"/>
              </a:lnSpc>
              <a:spcBef>
                <a:spcPts val="0"/>
              </a:spcBef>
              <a:spcAft>
                <a:spcPts val="0"/>
              </a:spcAft>
              <a:buClr>
                <a:schemeClr val="dk1"/>
              </a:buClr>
              <a:buSzPts val="2700"/>
              <a:buChar char="•"/>
            </a:pPr>
            <a:r>
              <a:rPr lang="pt-BR" dirty="0"/>
              <a:t>Corticosteroids – Hydrocortisone – vaginal suppository</a:t>
            </a:r>
            <a:endParaRPr dirty="0"/>
          </a:p>
        </p:txBody>
      </p:sp>
      <p:sp>
        <p:nvSpPr>
          <p:cNvPr id="393" name="Google Shape;393;p47"/>
          <p:cNvSpPr txBox="1"/>
          <p:nvPr/>
        </p:nvSpPr>
        <p:spPr>
          <a:xfrm>
            <a:off x="6670476" y="6492874"/>
            <a:ext cx="513883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 Brennan A, Hickeya M. Maturitas.105</a:t>
            </a:r>
            <a:r>
              <a:rPr lang="pt-BR" sz="1600" i="1" u="none" strike="noStrike">
                <a:solidFill>
                  <a:schemeClr val="dk1"/>
                </a:solidFill>
                <a:latin typeface="Arial"/>
                <a:ea typeface="Arial"/>
                <a:cs typeface="Arial"/>
                <a:sym typeface="Arial"/>
              </a:rPr>
              <a:t>(</a:t>
            </a:r>
            <a:r>
              <a:rPr lang="pt-BR" sz="1600" b="0" i="1">
                <a:solidFill>
                  <a:schemeClr val="dk1"/>
                </a:solidFill>
                <a:latin typeface="Arial"/>
                <a:ea typeface="Arial"/>
                <a:cs typeface="Arial"/>
                <a:sym typeface="Arial"/>
              </a:rPr>
              <a:t> 2017) 30-32</a:t>
            </a:r>
            <a:endParaRPr/>
          </a:p>
        </p:txBody>
      </p:sp>
      <p:sp>
        <p:nvSpPr>
          <p:cNvPr id="394" name="Google Shape;394;p47"/>
          <p:cNvSpPr txBox="1"/>
          <p:nvPr/>
        </p:nvSpPr>
        <p:spPr>
          <a:xfrm>
            <a:off x="837982" y="5567377"/>
            <a:ext cx="9982692" cy="1163147"/>
          </a:xfrm>
          <a:prstGeom prst="rect">
            <a:avLst/>
          </a:prstGeom>
          <a:noFill/>
          <a:ln>
            <a:noFill/>
          </a:ln>
        </p:spPr>
        <p:txBody>
          <a:bodyPr spcFirstLastPara="1" wrap="square" lIns="91425" tIns="45700" rIns="91425" bIns="45700" anchor="t" anchorCtr="0">
            <a:normAutofit/>
          </a:bodyPr>
          <a:lstStyle/>
          <a:p>
            <a:pPr marL="228531" marR="0" lvl="0" indent="-228531" algn="l" rtl="0">
              <a:lnSpc>
                <a:spcPct val="90000"/>
              </a:lnSpc>
              <a:spcBef>
                <a:spcPts val="0"/>
              </a:spcBef>
              <a:spcAft>
                <a:spcPts val="0"/>
              </a:spcAft>
              <a:buClr>
                <a:schemeClr val="dk1"/>
              </a:buClr>
              <a:buSzPts val="2799"/>
              <a:buFont typeface="Arial"/>
              <a:buChar char="•"/>
            </a:pPr>
            <a:r>
              <a:rPr lang="pt-BR" sz="2799">
                <a:solidFill>
                  <a:schemeClr val="dk1"/>
                </a:solidFill>
                <a:latin typeface="Calibri"/>
                <a:ea typeface="Calibri"/>
                <a:cs typeface="Calibri"/>
                <a:sym typeface="Calibri"/>
              </a:rPr>
              <a:t>Surgical management in vagina and/or vulva may be considered for severe cases not responding to treatment.</a:t>
            </a:r>
            <a:endParaRPr sz="2799">
              <a:solidFill>
                <a:schemeClr val="dk1"/>
              </a:solidFill>
              <a:latin typeface="Calibri"/>
              <a:ea typeface="Calibri"/>
              <a:cs typeface="Calibri"/>
              <a:sym typeface="Calibri"/>
            </a:endParaRPr>
          </a:p>
        </p:txBody>
      </p:sp>
      <p:sp>
        <p:nvSpPr>
          <p:cNvPr id="395" name="Google Shape;395;p47"/>
          <p:cNvSpPr txBox="1"/>
          <p:nvPr/>
        </p:nvSpPr>
        <p:spPr>
          <a:xfrm>
            <a:off x="1926945" y="2646636"/>
            <a:ext cx="7191803" cy="815069"/>
          </a:xfrm>
          <a:prstGeom prst="rect">
            <a:avLst/>
          </a:prstGeom>
          <a:noFill/>
          <a:ln>
            <a:noFill/>
          </a:ln>
        </p:spPr>
        <p:txBody>
          <a:bodyPr spcFirstLastPara="1" wrap="square" lIns="91425" tIns="45700" rIns="91425" bIns="45700" anchor="t" anchorCtr="0">
            <a:normAutofit lnSpcReduction="10000"/>
          </a:bodyPr>
          <a:lstStyle/>
          <a:p>
            <a:pPr marL="228531" marR="0" lvl="0" indent="-228531" algn="l" rtl="0">
              <a:lnSpc>
                <a:spcPct val="90000"/>
              </a:lnSpc>
              <a:spcBef>
                <a:spcPts val="0"/>
              </a:spcBef>
              <a:spcAft>
                <a:spcPts val="0"/>
              </a:spcAft>
              <a:buClr>
                <a:schemeClr val="dk1"/>
              </a:buClr>
              <a:buSzPts val="2799"/>
              <a:buFont typeface="Arial"/>
              <a:buChar char="•"/>
            </a:pPr>
            <a:r>
              <a:rPr lang="pt-BR" sz="2799" dirty="0">
                <a:solidFill>
                  <a:schemeClr val="dk1"/>
                </a:solidFill>
                <a:latin typeface="Calibri"/>
                <a:ea typeface="Calibri"/>
                <a:cs typeface="Calibri"/>
                <a:sym typeface="Calibri"/>
              </a:rPr>
              <a:t>Immunosuppressive therapy such as cyclosporine in oil base on vulva</a:t>
            </a:r>
            <a:endParaRPr dirty="0"/>
          </a:p>
        </p:txBody>
      </p:sp>
      <p:sp>
        <p:nvSpPr>
          <p:cNvPr id="396" name="Google Shape;396;p47"/>
          <p:cNvSpPr txBox="1"/>
          <p:nvPr/>
        </p:nvSpPr>
        <p:spPr>
          <a:xfrm>
            <a:off x="4726260" y="3953011"/>
            <a:ext cx="7083051" cy="1450395"/>
          </a:xfrm>
          <a:prstGeom prst="rect">
            <a:avLst/>
          </a:prstGeom>
          <a:noFill/>
          <a:ln>
            <a:noFill/>
          </a:ln>
        </p:spPr>
        <p:txBody>
          <a:bodyPr spcFirstLastPara="1" wrap="square" lIns="91425" tIns="45700" rIns="91425" bIns="45700" anchor="t" anchorCtr="0">
            <a:normAutofit/>
          </a:bodyPr>
          <a:lstStyle/>
          <a:p>
            <a:pPr marL="228531" marR="0" lvl="0" indent="-228531" algn="l" rtl="0">
              <a:lnSpc>
                <a:spcPct val="90000"/>
              </a:lnSpc>
              <a:spcBef>
                <a:spcPts val="0"/>
              </a:spcBef>
              <a:spcAft>
                <a:spcPts val="0"/>
              </a:spcAft>
              <a:buClr>
                <a:schemeClr val="dk1"/>
              </a:buClr>
              <a:buSzPts val="2799"/>
              <a:buFont typeface="Arial"/>
              <a:buChar char="•"/>
            </a:pPr>
            <a:r>
              <a:rPr lang="pt-BR" sz="2799" dirty="0">
                <a:solidFill>
                  <a:schemeClr val="dk1"/>
                </a:solidFill>
                <a:latin typeface="Calibri"/>
                <a:ea typeface="Calibri"/>
                <a:cs typeface="Calibri"/>
                <a:sym typeface="Calibri"/>
              </a:rPr>
              <a:t>Topical calcineurin inhibitors in vagina and/or on vulva </a:t>
            </a:r>
            <a:r>
              <a:rPr lang="pt-BR" sz="2400" dirty="0">
                <a:solidFill>
                  <a:schemeClr val="dk1"/>
                </a:solidFill>
                <a:latin typeface="Calibri"/>
                <a:ea typeface="Calibri"/>
                <a:cs typeface="Calibri"/>
                <a:sym typeface="Calibri"/>
              </a:rPr>
              <a:t>(</a:t>
            </a:r>
            <a:r>
              <a:rPr lang="pt-BR" sz="2400" i="1" dirty="0">
                <a:solidFill>
                  <a:schemeClr val="dk1"/>
                </a:solidFill>
                <a:latin typeface="Calibri"/>
                <a:ea typeface="Calibri"/>
                <a:cs typeface="Calibri"/>
                <a:sym typeface="Calibri"/>
              </a:rPr>
              <a:t>should be avoided if the mucous membrane in the vagina is inflamed or not intact)</a:t>
            </a:r>
            <a:endParaRPr sz="2400" i="1" dirty="0">
              <a:solidFill>
                <a:schemeClr val="dk1"/>
              </a:solidFill>
              <a:latin typeface="Calibri"/>
              <a:ea typeface="Calibri"/>
              <a:cs typeface="Calibri"/>
              <a:sym typeface="Calibri"/>
            </a:endParaRPr>
          </a:p>
        </p:txBody>
      </p:sp>
      <p:pic>
        <p:nvPicPr>
          <p:cNvPr id="397" name="Google Shape;397;p47"/>
          <p:cNvPicPr preferRelativeResize="0"/>
          <p:nvPr/>
        </p:nvPicPr>
        <p:blipFill rotWithShape="1">
          <a:blip r:embed="rId3">
            <a:alphaModFix/>
          </a:blip>
          <a:srcRect l="16506" t="36848" r="45347" b="18471"/>
          <a:stretch/>
        </p:blipFill>
        <p:spPr>
          <a:xfrm>
            <a:off x="1269876" y="3459189"/>
            <a:ext cx="2952328" cy="1944217"/>
          </a:xfrm>
          <a:prstGeom prst="rect">
            <a:avLst/>
          </a:prstGeom>
          <a:noFill/>
          <a:ln>
            <a:noFill/>
          </a:ln>
        </p:spPr>
      </p:pic>
      <p:pic>
        <p:nvPicPr>
          <p:cNvPr id="398" name="Google Shape;398;p47"/>
          <p:cNvPicPr preferRelativeResize="0"/>
          <p:nvPr/>
        </p:nvPicPr>
        <p:blipFill rotWithShape="1">
          <a:blip r:embed="rId4">
            <a:alphaModFix/>
          </a:blip>
          <a:srcRect l="68900" t="30390" r="6687" b="17784"/>
          <a:stretch/>
        </p:blipFill>
        <p:spPr>
          <a:xfrm>
            <a:off x="9622804" y="251837"/>
            <a:ext cx="2431303" cy="29018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48"/>
          <p:cNvPicPr preferRelativeResize="0"/>
          <p:nvPr/>
        </p:nvPicPr>
        <p:blipFill rotWithShape="1">
          <a:blip r:embed="rId3">
            <a:alphaModFix/>
          </a:blip>
          <a:srcRect/>
          <a:stretch/>
        </p:blipFill>
        <p:spPr>
          <a:xfrm>
            <a:off x="-4134329" y="1935325"/>
            <a:ext cx="3047206" cy="1714054"/>
          </a:xfrm>
          <a:prstGeom prst="rect">
            <a:avLst/>
          </a:prstGeom>
          <a:noFill/>
          <a:ln>
            <a:noFill/>
          </a:ln>
        </p:spPr>
      </p:pic>
      <p:sp>
        <p:nvSpPr>
          <p:cNvPr id="404" name="Google Shape;404;p48"/>
          <p:cNvSpPr txBox="1">
            <a:spLocks noGrp="1"/>
          </p:cNvSpPr>
          <p:nvPr>
            <p:ph type="body" idx="1"/>
          </p:nvPr>
        </p:nvSpPr>
        <p:spPr>
          <a:xfrm>
            <a:off x="524585" y="1747620"/>
            <a:ext cx="6099488" cy="1635833"/>
          </a:xfrm>
          <a:prstGeom prst="rect">
            <a:avLst/>
          </a:prstGeom>
          <a:solidFill>
            <a:srgbClr val="F7CAAC"/>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700"/>
              <a:buNone/>
            </a:pPr>
            <a:r>
              <a:rPr lang="pt-BR"/>
              <a:t>Baseline gynecological review with a specialist experienced in post-transplant gynecological care </a:t>
            </a:r>
            <a:endParaRPr/>
          </a:p>
          <a:p>
            <a:pPr marL="0" lvl="0" indent="0" algn="ctr" rtl="0">
              <a:lnSpc>
                <a:spcPct val="90000"/>
              </a:lnSpc>
              <a:spcBef>
                <a:spcPts val="1000"/>
              </a:spcBef>
              <a:spcAft>
                <a:spcPts val="0"/>
              </a:spcAft>
              <a:buClr>
                <a:schemeClr val="dk1"/>
              </a:buClr>
              <a:buSzPts val="2799"/>
              <a:buNone/>
            </a:pPr>
            <a:endParaRPr/>
          </a:p>
        </p:txBody>
      </p:sp>
      <p:sp>
        <p:nvSpPr>
          <p:cNvPr id="405" name="Google Shape;405;p48"/>
          <p:cNvSpPr txBox="1"/>
          <p:nvPr/>
        </p:nvSpPr>
        <p:spPr>
          <a:xfrm>
            <a:off x="2959722" y="4663680"/>
            <a:ext cx="6269380" cy="1827607"/>
          </a:xfrm>
          <a:prstGeom prst="rect">
            <a:avLst/>
          </a:prstGeom>
          <a:solidFill>
            <a:srgbClr val="DBDBDB"/>
          </a:solidFill>
          <a:ln>
            <a:noFill/>
          </a:ln>
        </p:spPr>
        <p:txBody>
          <a:bodyPr spcFirstLastPara="1" wrap="square" lIns="91400" tIns="45700" rIns="91400"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pt-BR" sz="2800">
                <a:solidFill>
                  <a:schemeClr val="dk1"/>
                </a:solidFill>
                <a:latin typeface="Calibri"/>
                <a:ea typeface="Calibri"/>
                <a:cs typeface="Calibri"/>
                <a:sym typeface="Calibri"/>
              </a:rPr>
              <a:t>Women should seek help as soon as they experience any symptoms of vaginal GHVD or when GVHD in other organs appears or worsens. </a:t>
            </a:r>
            <a:endParaRPr/>
          </a:p>
        </p:txBody>
      </p:sp>
      <p:pic>
        <p:nvPicPr>
          <p:cNvPr id="406" name="Google Shape;406;p48"/>
          <p:cNvPicPr preferRelativeResize="0"/>
          <p:nvPr/>
        </p:nvPicPr>
        <p:blipFill rotWithShape="1">
          <a:blip r:embed="rId4">
            <a:alphaModFix/>
          </a:blip>
          <a:srcRect l="13713" t="20300" r="29532" b="5232"/>
          <a:stretch/>
        </p:blipFill>
        <p:spPr>
          <a:xfrm>
            <a:off x="7746635" y="1349505"/>
            <a:ext cx="3911717" cy="2885694"/>
          </a:xfrm>
          <a:prstGeom prst="rect">
            <a:avLst/>
          </a:prstGeom>
          <a:noFill/>
          <a:ln>
            <a:noFill/>
          </a:ln>
        </p:spPr>
      </p:pic>
      <p:sp>
        <p:nvSpPr>
          <p:cNvPr id="407" name="Google Shape;407;p48"/>
          <p:cNvSpPr txBox="1">
            <a:spLocks noGrp="1"/>
          </p:cNvSpPr>
          <p:nvPr>
            <p:ph type="title"/>
          </p:nvPr>
        </p:nvSpPr>
        <p:spPr>
          <a:xfrm>
            <a:off x="281708" y="366713"/>
            <a:ext cx="11645352" cy="74453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97749"/>
              <a:buFont typeface="Calibri"/>
              <a:buNone/>
            </a:pPr>
            <a:r>
              <a:rPr lang="pt-BR" b="1" i="1">
                <a:latin typeface="Calibri"/>
                <a:ea typeface="Calibri"/>
                <a:cs typeface="Calibri"/>
                <a:sym typeface="Calibri"/>
              </a:rPr>
              <a:t>How to avoid Genital GVHD long-term consequences?</a:t>
            </a:r>
            <a:endParaRPr b="1" i="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06"/>
                                        </p:tgtEl>
                                        <p:attrNameLst>
                                          <p:attrName>style.visibility</p:attrName>
                                        </p:attrNameLst>
                                      </p:cBhvr>
                                      <p:to>
                                        <p:strVal val="visible"/>
                                      </p:to>
                                    </p:set>
                                    <p:anim calcmode="lin" valueType="num">
                                      <p:cBhvr additive="base">
                                        <p:cTn id="7" dur="1500"/>
                                        <p:tgtEl>
                                          <p:spTgt spid="406"/>
                                        </p:tgtEl>
                                        <p:attrNameLst>
                                          <p:attrName>ppt_w</p:attrName>
                                        </p:attrNameLst>
                                      </p:cBhvr>
                                      <p:tavLst>
                                        <p:tav tm="0">
                                          <p:val>
                                            <p:strVal val="0"/>
                                          </p:val>
                                        </p:tav>
                                        <p:tav tm="100000">
                                          <p:val>
                                            <p:strVal val="#ppt_w"/>
                                          </p:val>
                                        </p:tav>
                                      </p:tavLst>
                                    </p:anim>
                                    <p:anim calcmode="lin" valueType="num">
                                      <p:cBhvr additive="base">
                                        <p:cTn id="8" dur="1500"/>
                                        <p:tgtEl>
                                          <p:spTgt spid="406"/>
                                        </p:tgtEl>
                                        <p:attrNameLst>
                                          <p:attrName>ppt_h</p:attrName>
                                        </p:attrNameLst>
                                      </p:cBhvr>
                                      <p:tavLst>
                                        <p:tav tm="0">
                                          <p:val>
                                            <p:strVal val="0"/>
                                          </p:val>
                                        </p:tav>
                                        <p:tav tm="100000">
                                          <p:val>
                                            <p:strVal val="#ppt_h"/>
                                          </p:val>
                                        </p:tav>
                                      </p:tavLst>
                                    </p:anim>
                                  </p:childTnLst>
                                </p:cTn>
                              </p:par>
                            </p:childTnLst>
                          </p:cTn>
                        </p:par>
                        <p:par>
                          <p:cTn id="9" fill="hold">
                            <p:stCondLst>
                              <p:cond delay="1500"/>
                            </p:stCondLst>
                            <p:childTnLst>
                              <p:par>
                                <p:cTn id="10" presetID="23" presetClass="entr" presetSubtype="16" fill="hold" nodeType="afterEffect">
                                  <p:stCondLst>
                                    <p:cond delay="500"/>
                                  </p:stCondLst>
                                  <p:childTnLst>
                                    <p:set>
                                      <p:cBhvr>
                                        <p:cTn id="11" dur="1" fill="hold">
                                          <p:stCondLst>
                                            <p:cond delay="0"/>
                                          </p:stCondLst>
                                        </p:cTn>
                                        <p:tgtEl>
                                          <p:spTgt spid="405"/>
                                        </p:tgtEl>
                                        <p:attrNameLst>
                                          <p:attrName>style.visibility</p:attrName>
                                        </p:attrNameLst>
                                      </p:cBhvr>
                                      <p:to>
                                        <p:strVal val="visible"/>
                                      </p:to>
                                    </p:set>
                                    <p:anim calcmode="lin" valueType="num">
                                      <p:cBhvr additive="base">
                                        <p:cTn id="12" dur="1500"/>
                                        <p:tgtEl>
                                          <p:spTgt spid="405"/>
                                        </p:tgtEl>
                                        <p:attrNameLst>
                                          <p:attrName>ppt_w</p:attrName>
                                        </p:attrNameLst>
                                      </p:cBhvr>
                                      <p:tavLst>
                                        <p:tav tm="0">
                                          <p:val>
                                            <p:strVal val="0"/>
                                          </p:val>
                                        </p:tav>
                                        <p:tav tm="100000">
                                          <p:val>
                                            <p:strVal val="#ppt_w"/>
                                          </p:val>
                                        </p:tav>
                                      </p:tavLst>
                                    </p:anim>
                                    <p:anim calcmode="lin" valueType="num">
                                      <p:cBhvr additive="base">
                                        <p:cTn id="13" dur="1500"/>
                                        <p:tgtEl>
                                          <p:spTgt spid="4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49"/>
          <p:cNvPicPr preferRelativeResize="0"/>
          <p:nvPr/>
        </p:nvPicPr>
        <p:blipFill rotWithShape="1">
          <a:blip r:embed="rId3">
            <a:alphaModFix/>
          </a:blip>
          <a:srcRect/>
          <a:stretch/>
        </p:blipFill>
        <p:spPr>
          <a:xfrm>
            <a:off x="-4134329" y="1935325"/>
            <a:ext cx="3047206" cy="1714054"/>
          </a:xfrm>
          <a:prstGeom prst="rect">
            <a:avLst/>
          </a:prstGeom>
          <a:noFill/>
          <a:ln>
            <a:noFill/>
          </a:ln>
        </p:spPr>
      </p:pic>
      <p:pic>
        <p:nvPicPr>
          <p:cNvPr id="413" name="Google Shape;413;p49"/>
          <p:cNvPicPr preferRelativeResize="0"/>
          <p:nvPr/>
        </p:nvPicPr>
        <p:blipFill rotWithShape="1">
          <a:blip r:embed="rId4">
            <a:alphaModFix/>
          </a:blip>
          <a:srcRect l="11954" t="29718" r="37199" b="18497"/>
          <a:stretch/>
        </p:blipFill>
        <p:spPr>
          <a:xfrm>
            <a:off x="835114" y="847378"/>
            <a:ext cx="3799928" cy="2175893"/>
          </a:xfrm>
          <a:prstGeom prst="rect">
            <a:avLst/>
          </a:prstGeom>
          <a:noFill/>
          <a:ln>
            <a:noFill/>
          </a:ln>
        </p:spPr>
      </p:pic>
      <p:sp>
        <p:nvSpPr>
          <p:cNvPr id="414" name="Google Shape;414;p49"/>
          <p:cNvSpPr txBox="1"/>
          <p:nvPr/>
        </p:nvSpPr>
        <p:spPr>
          <a:xfrm>
            <a:off x="5374332" y="1117407"/>
            <a:ext cx="5688632" cy="1635833"/>
          </a:xfrm>
          <a:prstGeom prst="rect">
            <a:avLst/>
          </a:prstGeom>
          <a:solidFill>
            <a:srgbClr val="DBDBDB"/>
          </a:solidFill>
          <a:ln>
            <a:noFill/>
          </a:ln>
        </p:spPr>
        <p:txBody>
          <a:bodyPr spcFirstLastPara="1" wrap="square" lIns="91400" tIns="45700" rIns="91400" bIns="45700" anchor="t" anchorCtr="0">
            <a:normAutofit/>
          </a:bodyPr>
          <a:lstStyle/>
          <a:p>
            <a:pPr marL="0" marR="0" lvl="0" indent="0" algn="ctr" rtl="0">
              <a:lnSpc>
                <a:spcPct val="90000"/>
              </a:lnSpc>
              <a:spcBef>
                <a:spcPts val="0"/>
              </a:spcBef>
              <a:spcAft>
                <a:spcPts val="0"/>
              </a:spcAft>
              <a:buClr>
                <a:schemeClr val="dk1"/>
              </a:buClr>
              <a:buSzPts val="2799"/>
              <a:buFont typeface="Arial"/>
              <a:buNone/>
            </a:pPr>
            <a:r>
              <a:rPr lang="pt-BR" sz="2799">
                <a:solidFill>
                  <a:schemeClr val="dk1"/>
                </a:solidFill>
                <a:latin typeface="Calibri"/>
                <a:ea typeface="Calibri"/>
                <a:cs typeface="Calibri"/>
                <a:sym typeface="Calibri"/>
              </a:rPr>
              <a:t>Include gynecological complaints in the routine evaluation </a:t>
            </a:r>
            <a:endParaRPr/>
          </a:p>
          <a:p>
            <a:pPr marL="0" marR="0" lvl="0" indent="0" algn="ctr" rtl="0">
              <a:lnSpc>
                <a:spcPct val="90000"/>
              </a:lnSpc>
              <a:spcBef>
                <a:spcPts val="1000"/>
              </a:spcBef>
              <a:spcAft>
                <a:spcPts val="0"/>
              </a:spcAft>
              <a:buClr>
                <a:schemeClr val="dk1"/>
              </a:buClr>
              <a:buSzPts val="2799"/>
              <a:buFont typeface="Arial"/>
              <a:buNone/>
            </a:pPr>
            <a:r>
              <a:rPr lang="pt-BR" sz="2799">
                <a:solidFill>
                  <a:schemeClr val="dk1"/>
                </a:solidFill>
                <a:latin typeface="Calibri"/>
                <a:ea typeface="Calibri"/>
                <a:cs typeface="Calibri"/>
                <a:sym typeface="Calibri"/>
              </a:rPr>
              <a:t>(with doctors and nurses)</a:t>
            </a:r>
            <a:endParaRPr sz="2799">
              <a:solidFill>
                <a:schemeClr val="dk1"/>
              </a:solidFill>
              <a:latin typeface="Calibri"/>
              <a:ea typeface="Calibri"/>
              <a:cs typeface="Calibri"/>
              <a:sym typeface="Calibri"/>
            </a:endParaRPr>
          </a:p>
        </p:txBody>
      </p:sp>
      <p:sp>
        <p:nvSpPr>
          <p:cNvPr id="415" name="Google Shape;415;p49"/>
          <p:cNvSpPr txBox="1"/>
          <p:nvPr/>
        </p:nvSpPr>
        <p:spPr>
          <a:xfrm>
            <a:off x="405780" y="4172709"/>
            <a:ext cx="10944225"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Calibri"/>
                <a:ea typeface="Calibri"/>
                <a:cs typeface="Calibri"/>
                <a:sym typeface="Calibri"/>
              </a:rPr>
              <a:t>The prevalence of genital GVHD post-transplant is unclear, which may reflect both patients’ reluctance to discuss genital symptoms and practitioners’ failure to inquire.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415"/>
                                        </p:tgtEl>
                                        <p:attrNameLst>
                                          <p:attrName>style.visibility</p:attrName>
                                        </p:attrNameLst>
                                      </p:cBhvr>
                                      <p:to>
                                        <p:strVal val="visible"/>
                                      </p:to>
                                    </p:set>
                                    <p:anim calcmode="lin" valueType="num">
                                      <p:cBhvr additive="base">
                                        <p:cTn id="11" dur="1000"/>
                                        <p:tgtEl>
                                          <p:spTgt spid="415"/>
                                        </p:tgtEl>
                                        <p:attrNameLst>
                                          <p:attrName>ppt_w</p:attrName>
                                        </p:attrNameLst>
                                      </p:cBhvr>
                                      <p:tavLst>
                                        <p:tav tm="0">
                                          <p:val>
                                            <p:strVal val="0"/>
                                          </p:val>
                                        </p:tav>
                                        <p:tav tm="100000">
                                          <p:val>
                                            <p:strVal val="#ppt_w"/>
                                          </p:val>
                                        </p:tav>
                                      </p:tavLst>
                                    </p:anim>
                                    <p:anim calcmode="lin" valueType="num">
                                      <p:cBhvr additive="base">
                                        <p:cTn id="12" dur="1000"/>
                                        <p:tgtEl>
                                          <p:spTgt spid="4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50"/>
          <p:cNvPicPr preferRelativeResize="0">
            <a:picLocks noGrp="1"/>
          </p:cNvPicPr>
          <p:nvPr>
            <p:ph type="body" idx="1"/>
          </p:nvPr>
        </p:nvPicPr>
        <p:blipFill rotWithShape="1">
          <a:blip r:embed="rId3">
            <a:alphaModFix/>
          </a:blip>
          <a:srcRect l="50000" t="24236" r="5703" b="16171"/>
          <a:stretch/>
        </p:blipFill>
        <p:spPr>
          <a:xfrm>
            <a:off x="1845940" y="116632"/>
            <a:ext cx="8928992" cy="6753539"/>
          </a:xfrm>
          <a:prstGeom prst="rect">
            <a:avLst/>
          </a:prstGeom>
          <a:noFill/>
          <a:ln>
            <a:noFill/>
          </a:ln>
        </p:spPr>
      </p:pic>
      <p:sp>
        <p:nvSpPr>
          <p:cNvPr id="421" name="Google Shape;421;p50"/>
          <p:cNvSpPr txBox="1"/>
          <p:nvPr/>
        </p:nvSpPr>
        <p:spPr>
          <a:xfrm>
            <a:off x="7438900" y="6453336"/>
            <a:ext cx="441615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A. Lev-Sagie et al. Bone Marrow Transplantation</a:t>
            </a:r>
            <a:endParaRPr sz="1600" i="1">
              <a:solidFill>
                <a:schemeClr val="dk1"/>
              </a:solidFill>
              <a:latin typeface="Calibri"/>
              <a:ea typeface="Calibri"/>
              <a:cs typeface="Calibri"/>
              <a:sym typeface="Calibri"/>
            </a:endParaRPr>
          </a:p>
        </p:txBody>
      </p:sp>
      <p:pic>
        <p:nvPicPr>
          <p:cNvPr id="422" name="Google Shape;422;p50"/>
          <p:cNvPicPr preferRelativeResize="0"/>
          <p:nvPr/>
        </p:nvPicPr>
        <p:blipFill rotWithShape="1">
          <a:blip r:embed="rId4">
            <a:alphaModFix/>
          </a:blip>
          <a:srcRect l="16506" t="36848" r="52790" b="18471"/>
          <a:stretch/>
        </p:blipFill>
        <p:spPr>
          <a:xfrm>
            <a:off x="9972580" y="116632"/>
            <a:ext cx="2216245" cy="1813292"/>
          </a:xfrm>
          <a:prstGeom prst="rect">
            <a:avLst/>
          </a:prstGeom>
          <a:noFill/>
          <a:ln>
            <a:noFill/>
          </a:ln>
        </p:spPr>
      </p:pic>
      <p:pic>
        <p:nvPicPr>
          <p:cNvPr id="423" name="Google Shape;423;p50"/>
          <p:cNvPicPr preferRelativeResize="0"/>
          <p:nvPr/>
        </p:nvPicPr>
        <p:blipFill rotWithShape="1">
          <a:blip r:embed="rId5">
            <a:alphaModFix/>
          </a:blip>
          <a:srcRect l="28601" t="36848" r="40696" b="28400"/>
          <a:stretch/>
        </p:blipFill>
        <p:spPr>
          <a:xfrm>
            <a:off x="215405" y="4368799"/>
            <a:ext cx="1733468" cy="11681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250"/>
                                        <p:tgtEl>
                                          <p:spTgt spid="422"/>
                                        </p:tgtEl>
                                        <p:attrNameLst>
                                          <p:attrName>ppt_w</p:attrName>
                                        </p:attrNameLst>
                                      </p:cBhvr>
                                      <p:tavLst>
                                        <p:tav tm="0">
                                          <p:val>
                                            <p:strVal val="0"/>
                                          </p:val>
                                        </p:tav>
                                        <p:tav tm="100000">
                                          <p:val>
                                            <p:strVal val="#ppt_w"/>
                                          </p:val>
                                        </p:tav>
                                      </p:tavLst>
                                    </p:anim>
                                    <p:anim calcmode="lin" valueType="num">
                                      <p:cBhvr additive="base">
                                        <p:cTn id="8" dur="1250"/>
                                        <p:tgtEl>
                                          <p:spTgt spid="4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5"/>
          <p:cNvPicPr preferRelativeResize="0">
            <a:picLocks noGrp="1"/>
          </p:cNvPicPr>
          <p:nvPr>
            <p:ph type="body" idx="1"/>
          </p:nvPr>
        </p:nvPicPr>
        <p:blipFill rotWithShape="1">
          <a:blip r:embed="rId3">
            <a:alphaModFix/>
          </a:blip>
          <a:srcRect l="20227" t="12025" r="21156" b="8540"/>
          <a:stretch/>
        </p:blipFill>
        <p:spPr>
          <a:xfrm>
            <a:off x="1629916" y="192480"/>
            <a:ext cx="8232731" cy="6272555"/>
          </a:xfrm>
          <a:prstGeom prst="rect">
            <a:avLst/>
          </a:prstGeom>
          <a:noFill/>
          <a:ln>
            <a:noFill/>
          </a:ln>
        </p:spPr>
      </p:pic>
      <p:sp>
        <p:nvSpPr>
          <p:cNvPr id="101" name="Google Shape;101;p15"/>
          <p:cNvSpPr txBox="1"/>
          <p:nvPr/>
        </p:nvSpPr>
        <p:spPr>
          <a:xfrm>
            <a:off x="2854052" y="6461195"/>
            <a:ext cx="90010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b="0" i="1" u="none" strike="noStrike" cap="none">
                <a:solidFill>
                  <a:schemeClr val="dk1"/>
                </a:solidFill>
                <a:latin typeface="Calibri"/>
                <a:ea typeface="Calibri"/>
                <a:cs typeface="Calibri"/>
                <a:sym typeface="Calibri"/>
              </a:rPr>
              <a:t>http://chemosabe-socks.blogspot.com/2013/07/graft-versus-host-disease.html?m=1</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51"/>
          <p:cNvPicPr preferRelativeResize="0"/>
          <p:nvPr/>
        </p:nvPicPr>
        <p:blipFill rotWithShape="1">
          <a:blip r:embed="rId3">
            <a:alphaModFix/>
          </a:blip>
          <a:srcRect/>
          <a:stretch/>
        </p:blipFill>
        <p:spPr>
          <a:xfrm>
            <a:off x="-4134329" y="1935325"/>
            <a:ext cx="3047206" cy="1714054"/>
          </a:xfrm>
          <a:prstGeom prst="rect">
            <a:avLst/>
          </a:prstGeom>
          <a:noFill/>
          <a:ln>
            <a:noFill/>
          </a:ln>
        </p:spPr>
      </p:pic>
      <p:pic>
        <p:nvPicPr>
          <p:cNvPr id="429" name="Google Shape;429;p51"/>
          <p:cNvPicPr preferRelativeResize="0"/>
          <p:nvPr/>
        </p:nvPicPr>
        <p:blipFill rotWithShape="1">
          <a:blip r:embed="rId4">
            <a:alphaModFix/>
          </a:blip>
          <a:srcRect l="11954" t="29718" r="37199" b="18497"/>
          <a:stretch/>
        </p:blipFill>
        <p:spPr>
          <a:xfrm>
            <a:off x="835114" y="847378"/>
            <a:ext cx="3799928" cy="2175893"/>
          </a:xfrm>
          <a:prstGeom prst="rect">
            <a:avLst/>
          </a:prstGeom>
          <a:noFill/>
          <a:ln>
            <a:noFill/>
          </a:ln>
        </p:spPr>
      </p:pic>
      <p:sp>
        <p:nvSpPr>
          <p:cNvPr id="430" name="Google Shape;430;p51"/>
          <p:cNvSpPr txBox="1"/>
          <p:nvPr/>
        </p:nvSpPr>
        <p:spPr>
          <a:xfrm>
            <a:off x="5374332" y="1117407"/>
            <a:ext cx="5688632" cy="1635833"/>
          </a:xfrm>
          <a:prstGeom prst="rect">
            <a:avLst/>
          </a:prstGeom>
          <a:solidFill>
            <a:srgbClr val="DBDBDB"/>
          </a:solidFill>
          <a:ln>
            <a:noFill/>
          </a:ln>
        </p:spPr>
        <p:txBody>
          <a:bodyPr spcFirstLastPara="1" wrap="square" lIns="91400" tIns="45700" rIns="91400" bIns="45700" anchor="t" anchorCtr="0">
            <a:normAutofit/>
          </a:bodyPr>
          <a:lstStyle/>
          <a:p>
            <a:pPr marL="0" marR="0" lvl="0" indent="0" algn="ctr" rtl="0">
              <a:lnSpc>
                <a:spcPct val="90000"/>
              </a:lnSpc>
              <a:spcBef>
                <a:spcPts val="0"/>
              </a:spcBef>
              <a:spcAft>
                <a:spcPts val="0"/>
              </a:spcAft>
              <a:buClr>
                <a:schemeClr val="dk1"/>
              </a:buClr>
              <a:buSzPts val="2799"/>
              <a:buFont typeface="Arial"/>
              <a:buNone/>
            </a:pPr>
            <a:r>
              <a:rPr lang="pt-BR" sz="2799" dirty="0">
                <a:solidFill>
                  <a:schemeClr val="dk1"/>
                </a:solidFill>
                <a:latin typeface="Calibri"/>
                <a:ea typeface="Calibri"/>
                <a:cs typeface="Calibri"/>
                <a:sym typeface="Calibri"/>
              </a:rPr>
              <a:t>Even without symptoms, gynecological evaluation is crucial every 6 months.</a:t>
            </a:r>
            <a:endParaRPr dirty="0"/>
          </a:p>
        </p:txBody>
      </p:sp>
      <p:sp>
        <p:nvSpPr>
          <p:cNvPr id="431" name="Google Shape;431;p51"/>
          <p:cNvSpPr txBox="1">
            <a:spLocks noGrp="1"/>
          </p:cNvSpPr>
          <p:nvPr>
            <p:ph type="body" idx="1"/>
          </p:nvPr>
        </p:nvSpPr>
        <p:spPr>
          <a:xfrm>
            <a:off x="838199" y="4121253"/>
            <a:ext cx="10512425" cy="1197646"/>
          </a:xfrm>
          <a:prstGeom prst="rect">
            <a:avLst/>
          </a:prstGeom>
          <a:solidFill>
            <a:srgbClr val="F7CAAC"/>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pt-BR" sz="2800"/>
              <a:t>If GVHD was not identified during the first 3 years after transplant, follow-up needs to be once yearly.</a:t>
            </a:r>
            <a:endParaRPr/>
          </a:p>
          <a:p>
            <a:pPr marL="0" lvl="0" indent="0" algn="ctr" rtl="0">
              <a:lnSpc>
                <a:spcPct val="90000"/>
              </a:lnSpc>
              <a:spcBef>
                <a:spcPts val="1000"/>
              </a:spcBef>
              <a:spcAft>
                <a:spcPts val="0"/>
              </a:spcAft>
              <a:buClr>
                <a:schemeClr val="dk1"/>
              </a:buClr>
              <a:buSzPts val="2799"/>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431">
                                            <p:txEl>
                                              <p:pRg st="0" end="0"/>
                                            </p:txEl>
                                          </p:spTgt>
                                        </p:tgtEl>
                                        <p:attrNameLst>
                                          <p:attrName>style.visibility</p:attrName>
                                        </p:attrNameLst>
                                      </p:cBhvr>
                                      <p:to>
                                        <p:strVal val="visible"/>
                                      </p:to>
                                    </p:set>
                                    <p:anim calcmode="lin" valueType="num">
                                      <p:cBhvr additive="base">
                                        <p:cTn id="11" dur="500"/>
                                        <p:tgtEl>
                                          <p:spTgt spid="431">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431">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31">
                                            <p:txEl>
                                              <p:pRg st="1" end="1"/>
                                            </p:txEl>
                                          </p:spTgt>
                                        </p:tgtEl>
                                        <p:attrNameLst>
                                          <p:attrName>style.visibility</p:attrName>
                                        </p:attrNameLst>
                                      </p:cBhvr>
                                      <p:to>
                                        <p:strVal val="visible"/>
                                      </p:to>
                                    </p:set>
                                    <p:anim calcmode="lin" valueType="num">
                                      <p:cBhvr additive="base">
                                        <p:cTn id="17" dur="500"/>
                                        <p:tgtEl>
                                          <p:spTgt spid="431">
                                            <p:txEl>
                                              <p:pRg st="1" end="1"/>
                                            </p:txEl>
                                          </p:spTgt>
                                        </p:tgtEl>
                                        <p:attrNameLst>
                                          <p:attrName>ppt_w</p:attrName>
                                        </p:attrNameLst>
                                      </p:cBhvr>
                                      <p:tavLst>
                                        <p:tav tm="0">
                                          <p:val>
                                            <p:strVal val="0"/>
                                          </p:val>
                                        </p:tav>
                                        <p:tav tm="100000">
                                          <p:val>
                                            <p:strVal val="#ppt_w"/>
                                          </p:val>
                                        </p:tav>
                                      </p:tavLst>
                                    </p:anim>
                                    <p:anim calcmode="lin" valueType="num">
                                      <p:cBhvr additive="base">
                                        <p:cTn id="18" dur="500"/>
                                        <p:tgtEl>
                                          <p:spTgt spid="431">
                                            <p:txEl>
                                              <p:pRg st="1" end="1"/>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2"/>
          <p:cNvSpPr txBox="1"/>
          <p:nvPr/>
        </p:nvSpPr>
        <p:spPr>
          <a:xfrm>
            <a:off x="6670476" y="6492874"/>
            <a:ext cx="51388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i="1">
                <a:solidFill>
                  <a:schemeClr val="dk1"/>
                </a:solidFill>
                <a:latin typeface="Calibri"/>
                <a:ea typeface="Calibri"/>
                <a:cs typeface="Calibri"/>
                <a:sym typeface="Calibri"/>
              </a:rPr>
              <a:t> Brennan A, Hickeya M. Maturitas.105</a:t>
            </a:r>
            <a:r>
              <a:rPr lang="pt-BR" sz="1800" i="1" u="none" strike="noStrike">
                <a:solidFill>
                  <a:schemeClr val="dk1"/>
                </a:solidFill>
                <a:latin typeface="Arial"/>
                <a:ea typeface="Arial"/>
                <a:cs typeface="Arial"/>
                <a:sym typeface="Arial"/>
              </a:rPr>
              <a:t>(</a:t>
            </a:r>
            <a:r>
              <a:rPr lang="pt-BR" sz="1800" b="0" i="1">
                <a:solidFill>
                  <a:schemeClr val="dk1"/>
                </a:solidFill>
                <a:latin typeface="Arial"/>
                <a:ea typeface="Arial"/>
                <a:cs typeface="Arial"/>
                <a:sym typeface="Arial"/>
              </a:rPr>
              <a:t> 2017) 30-32</a:t>
            </a:r>
            <a:endParaRPr/>
          </a:p>
        </p:txBody>
      </p:sp>
      <p:pic>
        <p:nvPicPr>
          <p:cNvPr id="437" name="Google Shape;437;p52"/>
          <p:cNvPicPr preferRelativeResize="0"/>
          <p:nvPr/>
        </p:nvPicPr>
        <p:blipFill rotWithShape="1">
          <a:blip r:embed="rId3">
            <a:alphaModFix/>
          </a:blip>
          <a:srcRect l="32323" t="46777" r="34183" b="28401"/>
          <a:stretch/>
        </p:blipFill>
        <p:spPr>
          <a:xfrm>
            <a:off x="7462564" y="1933245"/>
            <a:ext cx="3974838" cy="1656184"/>
          </a:xfrm>
          <a:prstGeom prst="rect">
            <a:avLst/>
          </a:prstGeom>
          <a:noFill/>
          <a:ln>
            <a:noFill/>
          </a:ln>
        </p:spPr>
      </p:pic>
      <p:sp>
        <p:nvSpPr>
          <p:cNvPr id="438" name="Google Shape;438;p52"/>
          <p:cNvSpPr txBox="1"/>
          <p:nvPr/>
        </p:nvSpPr>
        <p:spPr>
          <a:xfrm>
            <a:off x="908373" y="2248936"/>
            <a:ext cx="6339995" cy="95410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799"/>
              <a:buFont typeface="Arial"/>
              <a:buNone/>
            </a:pPr>
            <a:r>
              <a:rPr lang="pt-BR" sz="2799">
                <a:solidFill>
                  <a:schemeClr val="dk1"/>
                </a:solidFill>
                <a:latin typeface="Calibri"/>
                <a:ea typeface="Calibri"/>
                <a:cs typeface="Calibri"/>
                <a:sym typeface="Calibri"/>
              </a:rPr>
              <a:t>Attention should be given to the need for vaginal hormonal therapy.</a:t>
            </a:r>
            <a:endParaRPr sz="2799">
              <a:solidFill>
                <a:schemeClr val="dk1"/>
              </a:solidFill>
              <a:latin typeface="Calibri"/>
              <a:ea typeface="Calibri"/>
              <a:cs typeface="Calibri"/>
              <a:sym typeface="Calibri"/>
            </a:endParaRPr>
          </a:p>
        </p:txBody>
      </p:sp>
      <p:pic>
        <p:nvPicPr>
          <p:cNvPr id="439" name="Google Shape;439;p52"/>
          <p:cNvPicPr preferRelativeResize="0"/>
          <p:nvPr/>
        </p:nvPicPr>
        <p:blipFill rotWithShape="1">
          <a:blip r:embed="rId4">
            <a:alphaModFix/>
          </a:blip>
          <a:srcRect l="16506" t="36848" r="45347" b="16815"/>
          <a:stretch/>
        </p:blipFill>
        <p:spPr>
          <a:xfrm>
            <a:off x="837828" y="3993356"/>
            <a:ext cx="3528392" cy="2409635"/>
          </a:xfrm>
          <a:prstGeom prst="rect">
            <a:avLst/>
          </a:prstGeom>
          <a:noFill/>
          <a:ln>
            <a:noFill/>
          </a:ln>
        </p:spPr>
      </p:pic>
      <p:sp>
        <p:nvSpPr>
          <p:cNvPr id="440" name="Google Shape;440;p52"/>
          <p:cNvSpPr txBox="1"/>
          <p:nvPr/>
        </p:nvSpPr>
        <p:spPr>
          <a:xfrm>
            <a:off x="4510236" y="4635509"/>
            <a:ext cx="7056784"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a:solidFill>
                  <a:schemeClr val="dk1"/>
                </a:solidFill>
                <a:latin typeface="Calibri"/>
                <a:ea typeface="Calibri"/>
                <a:cs typeface="Calibri"/>
                <a:sym typeface="Calibri"/>
              </a:rPr>
              <a:t>Vaginal dryness due to lack of hormones gives GVHD-like symptoms and makes diagnosis difficult</a:t>
            </a:r>
            <a:endParaRPr/>
          </a:p>
        </p:txBody>
      </p:sp>
      <p:sp>
        <p:nvSpPr>
          <p:cNvPr id="441" name="Google Shape;441;p52"/>
          <p:cNvSpPr txBox="1"/>
          <p:nvPr/>
        </p:nvSpPr>
        <p:spPr>
          <a:xfrm>
            <a:off x="2972744" y="691489"/>
            <a:ext cx="848916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3600">
                <a:solidFill>
                  <a:schemeClr val="dk1"/>
                </a:solidFill>
                <a:latin typeface="Calibri"/>
                <a:ea typeface="Calibri"/>
                <a:cs typeface="Calibri"/>
                <a:sym typeface="Calibri"/>
              </a:rPr>
              <a:t>For all women undergoing transplantation</a:t>
            </a:r>
            <a:endParaRPr sz="3600">
              <a:solidFill>
                <a:schemeClr val="dk1"/>
              </a:solidFill>
              <a:latin typeface="Calibri"/>
              <a:ea typeface="Calibri"/>
              <a:cs typeface="Calibri"/>
              <a:sym typeface="Calibri"/>
            </a:endParaRPr>
          </a:p>
        </p:txBody>
      </p:sp>
      <p:pic>
        <p:nvPicPr>
          <p:cNvPr id="442" name="Google Shape;442;p52"/>
          <p:cNvPicPr preferRelativeResize="0">
            <a:picLocks noGrp="1"/>
          </p:cNvPicPr>
          <p:nvPr>
            <p:ph type="body" idx="1"/>
          </p:nvPr>
        </p:nvPicPr>
        <p:blipFill rotWithShape="1">
          <a:blip r:embed="rId5">
            <a:alphaModFix/>
          </a:blip>
          <a:srcRect l="18366" t="36848" r="44418" b="18471"/>
          <a:stretch/>
        </p:blipFill>
        <p:spPr>
          <a:xfrm>
            <a:off x="-16904" y="0"/>
            <a:ext cx="2880321" cy="19442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3"/>
          <p:cNvSpPr txBox="1">
            <a:spLocks noGrp="1"/>
          </p:cNvSpPr>
          <p:nvPr>
            <p:ph type="body" idx="1"/>
          </p:nvPr>
        </p:nvSpPr>
        <p:spPr>
          <a:xfrm>
            <a:off x="581890" y="391838"/>
            <a:ext cx="10625089" cy="58889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600"/>
              <a:buNone/>
            </a:pPr>
            <a:r>
              <a:rPr lang="pt-BR" sz="3600" b="1" i="1" dirty="0"/>
              <a:t>Now that you know what genital GVHD looks like:</a:t>
            </a:r>
            <a:endParaRPr dirty="0"/>
          </a:p>
        </p:txBody>
      </p:sp>
      <p:pic>
        <p:nvPicPr>
          <p:cNvPr id="448" name="Google Shape;448;p53"/>
          <p:cNvPicPr preferRelativeResize="0"/>
          <p:nvPr/>
        </p:nvPicPr>
        <p:blipFill rotWithShape="1">
          <a:blip r:embed="rId3">
            <a:alphaModFix/>
          </a:blip>
          <a:srcRect l="19871" t="35289" r="50000" b="18477"/>
          <a:stretch/>
        </p:blipFill>
        <p:spPr>
          <a:xfrm>
            <a:off x="4869563" y="3621114"/>
            <a:ext cx="3389820" cy="2924551"/>
          </a:xfrm>
          <a:prstGeom prst="rect">
            <a:avLst/>
          </a:prstGeom>
          <a:noFill/>
          <a:ln>
            <a:noFill/>
          </a:ln>
        </p:spPr>
      </p:pic>
      <p:pic>
        <p:nvPicPr>
          <p:cNvPr id="449" name="Google Shape;449;p53"/>
          <p:cNvPicPr preferRelativeResize="0"/>
          <p:nvPr/>
        </p:nvPicPr>
        <p:blipFill rotWithShape="1">
          <a:blip r:embed="rId4">
            <a:alphaModFix/>
          </a:blip>
          <a:srcRect l="52849" t="26202" r="18373" b="27531"/>
          <a:stretch/>
        </p:blipFill>
        <p:spPr>
          <a:xfrm>
            <a:off x="693812" y="2705678"/>
            <a:ext cx="3235631" cy="2924551"/>
          </a:xfrm>
          <a:prstGeom prst="rect">
            <a:avLst/>
          </a:prstGeom>
          <a:noFill/>
          <a:ln>
            <a:noFill/>
          </a:ln>
        </p:spPr>
      </p:pic>
      <p:sp>
        <p:nvSpPr>
          <p:cNvPr id="450" name="Google Shape;450;p53"/>
          <p:cNvSpPr txBox="1"/>
          <p:nvPr/>
        </p:nvSpPr>
        <p:spPr>
          <a:xfrm>
            <a:off x="7628376" y="2705678"/>
            <a:ext cx="4536504"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dirty="0">
                <a:solidFill>
                  <a:schemeClr val="dk1"/>
                </a:solidFill>
                <a:latin typeface="Calibri"/>
                <a:ea typeface="Calibri"/>
                <a:cs typeface="Calibri"/>
                <a:sym typeface="Calibri"/>
              </a:rPr>
              <a:t>…especially if you don't have sex -  you may not notice the changes otherwise</a:t>
            </a:r>
            <a:endParaRPr dirty="0"/>
          </a:p>
          <a:p>
            <a:pPr marL="0" marR="0" lvl="0" indent="0" algn="ctr" rtl="0">
              <a:spcBef>
                <a:spcPts val="0"/>
              </a:spcBef>
              <a:spcAft>
                <a:spcPts val="0"/>
              </a:spcAft>
              <a:buNone/>
            </a:pPr>
            <a:endParaRPr sz="2800" dirty="0">
              <a:solidFill>
                <a:schemeClr val="dk1"/>
              </a:solidFill>
              <a:latin typeface="Calibri"/>
              <a:ea typeface="Calibri"/>
              <a:cs typeface="Calibri"/>
              <a:sym typeface="Calibri"/>
            </a:endParaRPr>
          </a:p>
        </p:txBody>
      </p:sp>
      <p:sp>
        <p:nvSpPr>
          <p:cNvPr id="451" name="Google Shape;451;p53"/>
          <p:cNvSpPr txBox="1"/>
          <p:nvPr/>
        </p:nvSpPr>
        <p:spPr>
          <a:xfrm>
            <a:off x="693812" y="995177"/>
            <a:ext cx="967341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Calibri"/>
              <a:buNone/>
            </a:pPr>
            <a:r>
              <a:rPr lang="pt-BR" sz="2800">
                <a:solidFill>
                  <a:schemeClr val="dk1"/>
                </a:solidFill>
                <a:latin typeface="Calibri"/>
                <a:ea typeface="Calibri"/>
                <a:cs typeface="Calibri"/>
                <a:sym typeface="Calibri"/>
              </a:rPr>
              <a:t>Examine yourself: </a:t>
            </a:r>
            <a:endParaRPr/>
          </a:p>
          <a:p>
            <a:pPr marL="0" marR="0" lvl="0" indent="0" algn="l" rtl="0">
              <a:spcBef>
                <a:spcPts val="0"/>
              </a:spcBef>
              <a:spcAft>
                <a:spcPts val="0"/>
              </a:spcAft>
              <a:buClr>
                <a:schemeClr val="dk1"/>
              </a:buClr>
              <a:buSzPts val="2800"/>
              <a:buFont typeface="Calibri"/>
              <a:buNone/>
            </a:pPr>
            <a:r>
              <a:rPr lang="pt-BR" sz="2800">
                <a:solidFill>
                  <a:schemeClr val="dk1"/>
                </a:solidFill>
                <a:latin typeface="Calibri"/>
                <a:ea typeface="Calibri"/>
                <a:cs typeface="Calibri"/>
                <a:sym typeface="Calibri"/>
              </a:rPr>
              <a:t>Digital self-examinations several times a week looking for pain, burning, bruising, deformities, and vaginal narrowing</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451"/>
                                        </p:tgtEl>
                                        <p:attrNameLst>
                                          <p:attrName>style.visibility</p:attrName>
                                        </p:attrNameLst>
                                      </p:cBhvr>
                                      <p:to>
                                        <p:strVal val="visible"/>
                                      </p:to>
                                    </p:set>
                                    <p:animEffect transition="in" filter="fade">
                                      <p:cBhvr>
                                        <p:cTn id="7" dur="500"/>
                                        <p:tgtEl>
                                          <p:spTgt spid="451"/>
                                        </p:tgtEl>
                                      </p:cBhvr>
                                    </p:animEffect>
                                  </p:childTnLst>
                                </p:cTn>
                              </p:par>
                            </p:childTnLst>
                          </p:cTn>
                        </p:par>
                        <p:par>
                          <p:cTn id="8" fill="hold">
                            <p:stCondLst>
                              <p:cond delay="500"/>
                            </p:stCondLst>
                            <p:childTnLst>
                              <p:par>
                                <p:cTn id="9" presetID="23" presetClass="entr" presetSubtype="16" fill="hold" nodeType="afterEffect">
                                  <p:stCondLst>
                                    <p:cond delay="500"/>
                                  </p:stCondLst>
                                  <p:childTnLst>
                                    <p:set>
                                      <p:cBhvr>
                                        <p:cTn id="10" dur="1" fill="hold">
                                          <p:stCondLst>
                                            <p:cond delay="0"/>
                                          </p:stCondLst>
                                        </p:cTn>
                                        <p:tgtEl>
                                          <p:spTgt spid="449"/>
                                        </p:tgtEl>
                                        <p:attrNameLst>
                                          <p:attrName>style.visibility</p:attrName>
                                        </p:attrNameLst>
                                      </p:cBhvr>
                                      <p:to>
                                        <p:strVal val="visible"/>
                                      </p:to>
                                    </p:set>
                                    <p:anim calcmode="lin" valueType="num">
                                      <p:cBhvr additive="base">
                                        <p:cTn id="11" dur="1250"/>
                                        <p:tgtEl>
                                          <p:spTgt spid="449"/>
                                        </p:tgtEl>
                                        <p:attrNameLst>
                                          <p:attrName>ppt_w</p:attrName>
                                        </p:attrNameLst>
                                      </p:cBhvr>
                                      <p:tavLst>
                                        <p:tav tm="0">
                                          <p:val>
                                            <p:strVal val="0"/>
                                          </p:val>
                                        </p:tav>
                                        <p:tav tm="100000">
                                          <p:val>
                                            <p:strVal val="#ppt_w"/>
                                          </p:val>
                                        </p:tav>
                                      </p:tavLst>
                                    </p:anim>
                                    <p:anim calcmode="lin" valueType="num">
                                      <p:cBhvr additive="base">
                                        <p:cTn id="12" dur="1250"/>
                                        <p:tgtEl>
                                          <p:spTgt spid="449"/>
                                        </p:tgtEl>
                                        <p:attrNameLst>
                                          <p:attrName>ppt_h</p:attrName>
                                        </p:attrNameLst>
                                      </p:cBhvr>
                                      <p:tavLst>
                                        <p:tav tm="0">
                                          <p:val>
                                            <p:strVal val="0"/>
                                          </p:val>
                                        </p:tav>
                                        <p:tav tm="100000">
                                          <p:val>
                                            <p:strVal val="#ppt_h"/>
                                          </p:val>
                                        </p:tav>
                                      </p:tavLst>
                                    </p:anim>
                                  </p:childTnLst>
                                </p:cTn>
                              </p:par>
                            </p:childTnLst>
                          </p:cTn>
                        </p:par>
                        <p:par>
                          <p:cTn id="13" fill="hold">
                            <p:stCondLst>
                              <p:cond delay="1750"/>
                            </p:stCondLst>
                            <p:childTnLst>
                              <p:par>
                                <p:cTn id="14" presetID="23" presetClass="entr" presetSubtype="16" fill="hold" nodeType="afterEffect">
                                  <p:stCondLst>
                                    <p:cond delay="1000"/>
                                  </p:stCondLst>
                                  <p:childTnLst>
                                    <p:set>
                                      <p:cBhvr>
                                        <p:cTn id="15" dur="1" fill="hold">
                                          <p:stCondLst>
                                            <p:cond delay="0"/>
                                          </p:stCondLst>
                                        </p:cTn>
                                        <p:tgtEl>
                                          <p:spTgt spid="448"/>
                                        </p:tgtEl>
                                        <p:attrNameLst>
                                          <p:attrName>style.visibility</p:attrName>
                                        </p:attrNameLst>
                                      </p:cBhvr>
                                      <p:to>
                                        <p:strVal val="visible"/>
                                      </p:to>
                                    </p:set>
                                    <p:anim calcmode="lin" valueType="num">
                                      <p:cBhvr additive="base">
                                        <p:cTn id="16" dur="1250"/>
                                        <p:tgtEl>
                                          <p:spTgt spid="448"/>
                                        </p:tgtEl>
                                        <p:attrNameLst>
                                          <p:attrName>ppt_w</p:attrName>
                                        </p:attrNameLst>
                                      </p:cBhvr>
                                      <p:tavLst>
                                        <p:tav tm="0">
                                          <p:val>
                                            <p:strVal val="0"/>
                                          </p:val>
                                        </p:tav>
                                        <p:tav tm="100000">
                                          <p:val>
                                            <p:strVal val="#ppt_w"/>
                                          </p:val>
                                        </p:tav>
                                      </p:tavLst>
                                    </p:anim>
                                    <p:anim calcmode="lin" valueType="num">
                                      <p:cBhvr additive="base">
                                        <p:cTn id="17" dur="1250"/>
                                        <p:tgtEl>
                                          <p:spTgt spid="448"/>
                                        </p:tgtEl>
                                        <p:attrNameLst>
                                          <p:attrName>ppt_h</p:attrName>
                                        </p:attrNameLst>
                                      </p:cBhvr>
                                      <p:tavLst>
                                        <p:tav tm="0">
                                          <p:val>
                                            <p:strVal val="0"/>
                                          </p:val>
                                        </p:tav>
                                        <p:tav tm="100000">
                                          <p:val>
                                            <p:strVal val="#ppt_h"/>
                                          </p:val>
                                        </p:tav>
                                      </p:tavLst>
                                    </p:anim>
                                  </p:childTnLst>
                                </p:cTn>
                              </p:par>
                            </p:childTnLst>
                          </p:cTn>
                        </p:par>
                        <p:par>
                          <p:cTn id="18" fill="hold">
                            <p:stCondLst>
                              <p:cond delay="3000"/>
                            </p:stCondLst>
                            <p:childTnLst>
                              <p:par>
                                <p:cTn id="19" presetID="10" presetClass="entr" presetSubtype="0" fill="hold" nodeType="afterEffect">
                                  <p:stCondLst>
                                    <p:cond delay="2000"/>
                                  </p:stCondLst>
                                  <p:childTnLst>
                                    <p:set>
                                      <p:cBhvr>
                                        <p:cTn id="20" dur="1" fill="hold">
                                          <p:stCondLst>
                                            <p:cond delay="0"/>
                                          </p:stCondLst>
                                        </p:cTn>
                                        <p:tgtEl>
                                          <p:spTgt spid="450"/>
                                        </p:tgtEl>
                                        <p:attrNameLst>
                                          <p:attrName>style.visibility</p:attrName>
                                        </p:attrNameLst>
                                      </p:cBhvr>
                                      <p:to>
                                        <p:strVal val="visible"/>
                                      </p:to>
                                    </p:set>
                                    <p:animEffect transition="in" filter="fade">
                                      <p:cBhvr>
                                        <p:cTn id="21" dur="125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4"/>
          <p:cNvSpPr txBox="1">
            <a:spLocks noGrp="1"/>
          </p:cNvSpPr>
          <p:nvPr>
            <p:ph type="body" idx="1"/>
          </p:nvPr>
        </p:nvSpPr>
        <p:spPr>
          <a:xfrm>
            <a:off x="549796" y="456135"/>
            <a:ext cx="11017224" cy="1162248"/>
          </a:xfrm>
          <a:prstGeom prst="rect">
            <a:avLst/>
          </a:prstGeom>
          <a:noFill/>
          <a:ln>
            <a:noFill/>
          </a:ln>
        </p:spPr>
        <p:txBody>
          <a:bodyPr spcFirstLastPara="1" wrap="square" lIns="91425" tIns="45700" rIns="91425" bIns="45700" anchor="t" anchorCtr="0">
            <a:noAutofit/>
          </a:bodyPr>
          <a:lstStyle/>
          <a:p>
            <a:pPr marL="457063" lvl="1" indent="0" algn="l" rtl="0">
              <a:lnSpc>
                <a:spcPct val="90000"/>
              </a:lnSpc>
              <a:spcBef>
                <a:spcPts val="0"/>
              </a:spcBef>
              <a:spcAft>
                <a:spcPts val="0"/>
              </a:spcAft>
              <a:buClr>
                <a:schemeClr val="dk1"/>
              </a:buClr>
              <a:buSzPts val="4000"/>
              <a:buNone/>
            </a:pPr>
            <a:r>
              <a:rPr lang="pt-BR" sz="3600" b="1" i="1" dirty="0"/>
              <a:t>Use of dilators or estrogen-releasing rings can help prevent recurrence of vaginal GVHD </a:t>
            </a:r>
            <a:endParaRPr sz="3600" dirty="0"/>
          </a:p>
        </p:txBody>
      </p:sp>
      <p:sp>
        <p:nvSpPr>
          <p:cNvPr id="457" name="Google Shape;457;p54"/>
          <p:cNvSpPr txBox="1"/>
          <p:nvPr/>
        </p:nvSpPr>
        <p:spPr>
          <a:xfrm>
            <a:off x="2514356" y="6488668"/>
            <a:ext cx="948471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Clinical guidelines for gynecologic care after HSCT B Frey Tirri et al. Bone Marrow Transplantation (2015) 50, 3–9</a:t>
            </a:r>
            <a:endParaRPr sz="1600" i="1">
              <a:solidFill>
                <a:schemeClr val="dk1"/>
              </a:solidFill>
              <a:latin typeface="Calibri"/>
              <a:ea typeface="Calibri"/>
              <a:cs typeface="Calibri"/>
              <a:sym typeface="Calibri"/>
            </a:endParaRPr>
          </a:p>
        </p:txBody>
      </p:sp>
      <p:sp>
        <p:nvSpPr>
          <p:cNvPr id="458" name="Google Shape;458;p54"/>
          <p:cNvSpPr txBox="1"/>
          <p:nvPr/>
        </p:nvSpPr>
        <p:spPr>
          <a:xfrm>
            <a:off x="4664240" y="2514675"/>
            <a:ext cx="7056849" cy="1994445"/>
          </a:xfrm>
          <a:prstGeom prst="rect">
            <a:avLst/>
          </a:prstGeom>
          <a:noFill/>
          <a:ln>
            <a:noFill/>
          </a:ln>
        </p:spPr>
        <p:txBody>
          <a:bodyPr spcFirstLastPara="1" wrap="square" lIns="91425" tIns="45700" rIns="91425" bIns="45700" anchor="t" anchorCtr="0">
            <a:noAutofit/>
          </a:bodyPr>
          <a:lstStyle/>
          <a:p>
            <a:pPr marL="228531" marR="0" lvl="0" indent="-228531" algn="l" rtl="0">
              <a:lnSpc>
                <a:spcPct val="90000"/>
              </a:lnSpc>
              <a:spcBef>
                <a:spcPts val="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You can order dilators or estrogen-releasing rings on the internet and receive them in the privacy of your own home.</a:t>
            </a:r>
            <a:endParaRPr dirty="0"/>
          </a:p>
          <a:p>
            <a:pPr marL="228531" marR="0" lvl="0" indent="-228531" algn="l" rtl="0">
              <a:lnSpc>
                <a:spcPct val="90000"/>
              </a:lnSpc>
              <a:spcBef>
                <a:spcPts val="1000"/>
              </a:spcBef>
              <a:spcAft>
                <a:spcPts val="0"/>
              </a:spcAft>
              <a:buClr>
                <a:schemeClr val="dk1"/>
              </a:buClr>
              <a:buSzPts val="2800"/>
              <a:buFont typeface="Arial"/>
              <a:buChar char="•"/>
            </a:pPr>
            <a:r>
              <a:rPr lang="pt-BR" sz="2800" dirty="0">
                <a:solidFill>
                  <a:schemeClr val="dk1"/>
                </a:solidFill>
                <a:latin typeface="Calibri"/>
                <a:ea typeface="Calibri"/>
                <a:cs typeface="Calibri"/>
                <a:sym typeface="Calibri"/>
              </a:rPr>
              <a:t>Before using, consult your gynecologist or a physical therapist for instructions on proper use.</a:t>
            </a:r>
            <a:endParaRPr dirty="0"/>
          </a:p>
          <a:p>
            <a:pPr marL="228531" marR="0" lvl="0" indent="-50731"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pic>
        <p:nvPicPr>
          <p:cNvPr id="459" name="Google Shape;459;p54"/>
          <p:cNvPicPr preferRelativeResize="0"/>
          <p:nvPr/>
        </p:nvPicPr>
        <p:blipFill rotWithShape="1">
          <a:blip r:embed="rId3">
            <a:alphaModFix/>
          </a:blip>
          <a:srcRect l="28732" t="27934" r="32868" b="10071"/>
          <a:stretch/>
        </p:blipFill>
        <p:spPr>
          <a:xfrm>
            <a:off x="820056" y="2284386"/>
            <a:ext cx="3618171" cy="32841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55"/>
          <p:cNvPicPr preferRelativeResize="0">
            <a:picLocks noGrp="1"/>
          </p:cNvPicPr>
          <p:nvPr>
            <p:ph type="body" idx="1"/>
          </p:nvPr>
        </p:nvPicPr>
        <p:blipFill rotWithShape="1">
          <a:blip r:embed="rId3">
            <a:alphaModFix/>
          </a:blip>
          <a:srcRect l="19296" t="23609" r="43486" b="11853"/>
          <a:stretch/>
        </p:blipFill>
        <p:spPr>
          <a:xfrm>
            <a:off x="981844" y="1772816"/>
            <a:ext cx="4104456" cy="4001843"/>
          </a:xfrm>
          <a:prstGeom prst="rect">
            <a:avLst/>
          </a:prstGeom>
          <a:noFill/>
          <a:ln>
            <a:noFill/>
          </a:ln>
        </p:spPr>
      </p:pic>
      <p:sp>
        <p:nvSpPr>
          <p:cNvPr id="465" name="Google Shape;465;p55"/>
          <p:cNvSpPr txBox="1"/>
          <p:nvPr/>
        </p:nvSpPr>
        <p:spPr>
          <a:xfrm>
            <a:off x="225760" y="486208"/>
            <a:ext cx="11737304" cy="86784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200"/>
              <a:buFont typeface="Arial"/>
              <a:buNone/>
            </a:pPr>
            <a:r>
              <a:rPr lang="pt-BR" sz="3600" b="1" i="1" dirty="0">
                <a:solidFill>
                  <a:schemeClr val="dk1"/>
                </a:solidFill>
                <a:latin typeface="Calibri"/>
                <a:ea typeface="Calibri"/>
                <a:cs typeface="Calibri"/>
                <a:sym typeface="Calibri"/>
              </a:rPr>
              <a:t>If you are reluctant to do a self-examinations or dilation... </a:t>
            </a:r>
            <a:endParaRPr sz="3600" b="1" i="1" dirty="0">
              <a:solidFill>
                <a:schemeClr val="dk1"/>
              </a:solidFill>
              <a:latin typeface="Calibri"/>
              <a:ea typeface="Calibri"/>
              <a:cs typeface="Calibri"/>
              <a:sym typeface="Calibri"/>
            </a:endParaRPr>
          </a:p>
        </p:txBody>
      </p:sp>
      <p:sp>
        <p:nvSpPr>
          <p:cNvPr id="466" name="Google Shape;466;p55"/>
          <p:cNvSpPr txBox="1"/>
          <p:nvPr/>
        </p:nvSpPr>
        <p:spPr>
          <a:xfrm>
            <a:off x="5590356" y="2604659"/>
            <a:ext cx="6048366" cy="2088232"/>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Clr>
                <a:schemeClr val="dk1"/>
              </a:buClr>
              <a:buSzPts val="2800"/>
              <a:buFont typeface="Arial"/>
              <a:buNone/>
            </a:pPr>
            <a:r>
              <a:rPr lang="pt-BR" sz="2800" dirty="0">
                <a:solidFill>
                  <a:schemeClr val="dk1"/>
                </a:solidFill>
                <a:latin typeface="Calibri"/>
                <a:ea typeface="Calibri"/>
                <a:cs typeface="Calibri"/>
                <a:sym typeface="Calibri"/>
              </a:rPr>
              <a:t>Remind yourself that you have a new lease on life, and you need to get to know your body better.</a:t>
            </a:r>
            <a:endParaRPr dirty="0"/>
          </a:p>
          <a:p>
            <a:pPr marL="0" marR="0" lvl="0" indent="0" algn="l" rtl="0">
              <a:lnSpc>
                <a:spcPct val="90000"/>
              </a:lnSpc>
              <a:spcBef>
                <a:spcPts val="1000"/>
              </a:spcBef>
              <a:spcAft>
                <a:spcPts val="0"/>
              </a:spcAft>
              <a:buClr>
                <a:schemeClr val="dk1"/>
              </a:buClr>
              <a:buSzPts val="2800"/>
              <a:buFont typeface="Arial"/>
              <a:buNone/>
            </a:pPr>
            <a:r>
              <a:rPr lang="pt-BR" sz="2800" dirty="0">
                <a:solidFill>
                  <a:schemeClr val="dk1"/>
                </a:solidFill>
                <a:latin typeface="Calibri"/>
                <a:ea typeface="Calibri"/>
                <a:cs typeface="Calibri"/>
                <a:sym typeface="Calibri"/>
              </a:rPr>
              <a:t>Self-exams are an important way to keep yourself safe and improve your health.</a:t>
            </a:r>
            <a:endParaRPr dirty="0"/>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56"/>
          <p:cNvPicPr preferRelativeResize="0"/>
          <p:nvPr/>
        </p:nvPicPr>
        <p:blipFill rotWithShape="1">
          <a:blip r:embed="rId3">
            <a:alphaModFix/>
          </a:blip>
          <a:srcRect l="18099" t="36340" r="46455" b="17426"/>
          <a:stretch/>
        </p:blipFill>
        <p:spPr>
          <a:xfrm>
            <a:off x="693812" y="1906797"/>
            <a:ext cx="4320480" cy="3168352"/>
          </a:xfrm>
          <a:prstGeom prst="rect">
            <a:avLst/>
          </a:prstGeom>
          <a:noFill/>
          <a:ln>
            <a:noFill/>
          </a:ln>
        </p:spPr>
      </p:pic>
      <p:sp>
        <p:nvSpPr>
          <p:cNvPr id="472" name="Google Shape;472;p56"/>
          <p:cNvSpPr txBox="1"/>
          <p:nvPr/>
        </p:nvSpPr>
        <p:spPr>
          <a:xfrm>
            <a:off x="693811" y="476671"/>
            <a:ext cx="10971716" cy="1010383"/>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chemeClr val="dk1"/>
              </a:buClr>
              <a:buSzPct val="100000"/>
              <a:buFont typeface="Arial"/>
              <a:buNone/>
            </a:pPr>
            <a:r>
              <a:rPr lang="pt-BR" sz="3900" b="1" i="1" dirty="0">
                <a:solidFill>
                  <a:schemeClr val="dk1"/>
                </a:solidFill>
                <a:latin typeface="Calibri"/>
                <a:ea typeface="Calibri"/>
                <a:cs typeface="Calibri"/>
                <a:sym typeface="Calibri"/>
              </a:rPr>
              <a:t>Maintaning sexual function and enjoyment is important  post-transplant.</a:t>
            </a:r>
            <a:endParaRPr sz="3900" dirty="0"/>
          </a:p>
          <a:p>
            <a:pPr marL="0" marR="0" lvl="0" indent="0" algn="l" rtl="0">
              <a:lnSpc>
                <a:spcPct val="90000"/>
              </a:lnSpc>
              <a:spcBef>
                <a:spcPts val="1000"/>
              </a:spcBef>
              <a:spcAft>
                <a:spcPts val="0"/>
              </a:spcAft>
              <a:buClr>
                <a:schemeClr val="dk1"/>
              </a:buClr>
              <a:buSzPct val="100000"/>
              <a:buFont typeface="Arial"/>
              <a:buNone/>
            </a:pPr>
            <a:endParaRPr sz="3200" b="1" i="1" dirty="0">
              <a:solidFill>
                <a:srgbClr val="FF0000"/>
              </a:solidFill>
              <a:latin typeface="Calibri"/>
              <a:ea typeface="Calibri"/>
              <a:cs typeface="Calibri"/>
              <a:sym typeface="Calibri"/>
            </a:endParaRPr>
          </a:p>
        </p:txBody>
      </p:sp>
      <p:sp>
        <p:nvSpPr>
          <p:cNvPr id="473" name="Google Shape;473;p56"/>
          <p:cNvSpPr txBox="1"/>
          <p:nvPr/>
        </p:nvSpPr>
        <p:spPr>
          <a:xfrm>
            <a:off x="5442555" y="1772816"/>
            <a:ext cx="6052457" cy="1440160"/>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ctr" rtl="0">
              <a:lnSpc>
                <a:spcPct val="90000"/>
              </a:lnSpc>
              <a:spcBef>
                <a:spcPts val="0"/>
              </a:spcBef>
              <a:spcAft>
                <a:spcPts val="0"/>
              </a:spcAft>
              <a:buClr>
                <a:schemeClr val="dk1"/>
              </a:buClr>
              <a:buSzPct val="100000"/>
              <a:buFont typeface="Arial"/>
              <a:buNone/>
            </a:pPr>
            <a:r>
              <a:rPr lang="pt-BR" sz="2799" dirty="0">
                <a:solidFill>
                  <a:schemeClr val="dk1"/>
                </a:solidFill>
                <a:latin typeface="Calibri"/>
                <a:ea typeface="Calibri"/>
                <a:cs typeface="Calibri"/>
                <a:sym typeface="Calibri"/>
              </a:rPr>
              <a:t>Maintaining the intimacy and sexual function can help you detect early signs of vaginal GVHD and prevent vaginal adhesions</a:t>
            </a:r>
            <a:endParaRPr dirty="0"/>
          </a:p>
        </p:txBody>
      </p:sp>
      <p:pic>
        <p:nvPicPr>
          <p:cNvPr id="474" name="Google Shape;474;p56"/>
          <p:cNvPicPr preferRelativeResize="0">
            <a:picLocks noGrp="1"/>
          </p:cNvPicPr>
          <p:nvPr>
            <p:ph type="body" idx="1"/>
          </p:nvPr>
        </p:nvPicPr>
        <p:blipFill rotWithShape="1">
          <a:blip r:embed="rId4">
            <a:alphaModFix/>
          </a:blip>
          <a:srcRect l="22088" t="25264" r="49999" b="18470"/>
          <a:stretch/>
        </p:blipFill>
        <p:spPr>
          <a:xfrm>
            <a:off x="5442556" y="3429000"/>
            <a:ext cx="2160241" cy="2448272"/>
          </a:xfrm>
          <a:prstGeom prst="rect">
            <a:avLst/>
          </a:prstGeom>
          <a:noFill/>
          <a:ln>
            <a:noFill/>
          </a:ln>
        </p:spPr>
      </p:pic>
      <p:sp>
        <p:nvSpPr>
          <p:cNvPr id="475" name="Google Shape;475;p56"/>
          <p:cNvSpPr txBox="1"/>
          <p:nvPr/>
        </p:nvSpPr>
        <p:spPr>
          <a:xfrm>
            <a:off x="7822604" y="4437112"/>
            <a:ext cx="3960440" cy="2016224"/>
          </a:xfrm>
          <a:prstGeom prst="rect">
            <a:avLst/>
          </a:prstGeom>
          <a:noFill/>
          <a:ln>
            <a:noFill/>
          </a:ln>
        </p:spPr>
        <p:txBody>
          <a:bodyPr spcFirstLastPara="1" wrap="square" lIns="91425" tIns="45700" rIns="91425" bIns="45700" anchor="t" anchorCtr="0">
            <a:normAutofit fontScale="92500" lnSpcReduction="20000"/>
          </a:bodyPr>
          <a:lstStyle/>
          <a:p>
            <a:pPr marL="228531" marR="0" lvl="0" indent="-228535" algn="l" rtl="0">
              <a:lnSpc>
                <a:spcPct val="90000"/>
              </a:lnSpc>
              <a:spcBef>
                <a:spcPts val="0"/>
              </a:spcBef>
              <a:spcAft>
                <a:spcPts val="0"/>
              </a:spcAft>
              <a:buClr>
                <a:schemeClr val="dk1"/>
              </a:buClr>
              <a:buSzPct val="100000"/>
              <a:buFont typeface="Arial"/>
              <a:buChar char="•"/>
            </a:pPr>
            <a:r>
              <a:rPr lang="pt-BR" sz="2799">
                <a:solidFill>
                  <a:schemeClr val="dk1"/>
                </a:solidFill>
                <a:latin typeface="Calibri"/>
                <a:ea typeface="Calibri"/>
                <a:cs typeface="Calibri"/>
                <a:sym typeface="Calibri"/>
              </a:rPr>
              <a:t>Painful intercourse</a:t>
            </a:r>
            <a:endParaRPr sz="2799">
              <a:solidFill>
                <a:schemeClr val="dk1"/>
              </a:solidFill>
              <a:latin typeface="Calibri"/>
              <a:ea typeface="Calibri"/>
              <a:cs typeface="Calibri"/>
              <a:sym typeface="Calibri"/>
            </a:endParaRPr>
          </a:p>
          <a:p>
            <a:pPr marL="228531" marR="0" lvl="0" indent="-228535" algn="l" rtl="0">
              <a:lnSpc>
                <a:spcPct val="90000"/>
              </a:lnSpc>
              <a:spcBef>
                <a:spcPts val="1000"/>
              </a:spcBef>
              <a:spcAft>
                <a:spcPts val="0"/>
              </a:spcAft>
              <a:buClr>
                <a:schemeClr val="dk1"/>
              </a:buClr>
              <a:buSzPct val="100000"/>
              <a:buFont typeface="Arial"/>
              <a:buChar char="•"/>
            </a:pPr>
            <a:r>
              <a:rPr lang="pt-BR" sz="2799">
                <a:solidFill>
                  <a:schemeClr val="dk1"/>
                </a:solidFill>
                <a:latin typeface="Calibri"/>
                <a:ea typeface="Calibri"/>
                <a:cs typeface="Calibri"/>
                <a:sym typeface="Calibri"/>
              </a:rPr>
              <a:t>Bleeding</a:t>
            </a:r>
            <a:endParaRPr sz="2799">
              <a:solidFill>
                <a:schemeClr val="dk1"/>
              </a:solidFill>
              <a:latin typeface="Calibri"/>
              <a:ea typeface="Calibri"/>
              <a:cs typeface="Calibri"/>
              <a:sym typeface="Calibri"/>
            </a:endParaRPr>
          </a:p>
          <a:p>
            <a:pPr marL="228531" marR="0" lvl="0" indent="-228535" algn="l" rtl="0">
              <a:lnSpc>
                <a:spcPct val="90000"/>
              </a:lnSpc>
              <a:spcBef>
                <a:spcPts val="1000"/>
              </a:spcBef>
              <a:spcAft>
                <a:spcPts val="0"/>
              </a:spcAft>
              <a:buClr>
                <a:schemeClr val="dk1"/>
              </a:buClr>
              <a:buSzPct val="100000"/>
              <a:buFont typeface="Arial"/>
              <a:buChar char="•"/>
            </a:pPr>
            <a:r>
              <a:rPr lang="pt-BR" sz="2799">
                <a:solidFill>
                  <a:schemeClr val="dk1"/>
                </a:solidFill>
                <a:latin typeface="Calibri"/>
                <a:ea typeface="Calibri"/>
                <a:cs typeface="Calibri"/>
                <a:sym typeface="Calibri"/>
              </a:rPr>
              <a:t>Narrowing</a:t>
            </a:r>
            <a:endParaRPr sz="2799">
              <a:solidFill>
                <a:schemeClr val="dk1"/>
              </a:solidFill>
              <a:latin typeface="Calibri"/>
              <a:ea typeface="Calibri"/>
              <a:cs typeface="Calibri"/>
              <a:sym typeface="Calibri"/>
            </a:endParaRPr>
          </a:p>
          <a:p>
            <a:pPr marL="228531" marR="0" lvl="0" indent="-228535" algn="l" rtl="0">
              <a:lnSpc>
                <a:spcPct val="90000"/>
              </a:lnSpc>
              <a:spcBef>
                <a:spcPts val="1000"/>
              </a:spcBef>
              <a:spcAft>
                <a:spcPts val="0"/>
              </a:spcAft>
              <a:buClr>
                <a:schemeClr val="dk1"/>
              </a:buClr>
              <a:buSzPct val="100000"/>
              <a:buFont typeface="Arial"/>
              <a:buChar char="•"/>
            </a:pPr>
            <a:r>
              <a:rPr lang="pt-BR" sz="2799">
                <a:solidFill>
                  <a:schemeClr val="dk1"/>
                </a:solidFill>
                <a:latin typeface="Calibri"/>
                <a:ea typeface="Calibri"/>
                <a:cs typeface="Calibri"/>
                <a:sym typeface="Calibri"/>
              </a:rPr>
              <a:t>Penetration difficulty</a:t>
            </a:r>
            <a:endParaRPr sz="2799">
              <a:solidFill>
                <a:schemeClr val="dk1"/>
              </a:solidFill>
              <a:latin typeface="Calibri"/>
              <a:ea typeface="Calibri"/>
              <a:cs typeface="Calibri"/>
              <a:sym typeface="Calibri"/>
            </a:endParaRPr>
          </a:p>
          <a:p>
            <a:pPr marL="228531" marR="0" lvl="0" indent="-228535" algn="l" rtl="0">
              <a:lnSpc>
                <a:spcPct val="90000"/>
              </a:lnSpc>
              <a:spcBef>
                <a:spcPts val="1000"/>
              </a:spcBef>
              <a:spcAft>
                <a:spcPts val="0"/>
              </a:spcAft>
              <a:buClr>
                <a:schemeClr val="dk1"/>
              </a:buClr>
              <a:buSzPct val="100000"/>
              <a:buFont typeface="Arial"/>
              <a:buChar char="•"/>
            </a:pPr>
            <a:r>
              <a:rPr lang="pt-BR" sz="2799">
                <a:solidFill>
                  <a:schemeClr val="dk1"/>
                </a:solidFill>
                <a:latin typeface="Calibri"/>
                <a:ea typeface="Calibri"/>
                <a:cs typeface="Calibri"/>
                <a:sym typeface="Calibri"/>
              </a:rPr>
              <a:t>Dryness</a:t>
            </a:r>
            <a:endParaRPr sz="2799">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 calcmode="lin" valueType="num">
                                      <p:cBhvr additive="base">
                                        <p:cTn id="7" dur="500"/>
                                        <p:tgtEl>
                                          <p:spTgt spid="474"/>
                                        </p:tgtEl>
                                        <p:attrNameLst>
                                          <p:attrName>ppt_w</p:attrName>
                                        </p:attrNameLst>
                                      </p:cBhvr>
                                      <p:tavLst>
                                        <p:tav tm="0">
                                          <p:val>
                                            <p:strVal val="0"/>
                                          </p:val>
                                        </p:tav>
                                        <p:tav tm="100000">
                                          <p:val>
                                            <p:strVal val="#ppt_w"/>
                                          </p:val>
                                        </p:tav>
                                      </p:tavLst>
                                    </p:anim>
                                    <p:anim calcmode="lin" valueType="num">
                                      <p:cBhvr additive="base">
                                        <p:cTn id="8" dur="500"/>
                                        <p:tgtEl>
                                          <p:spTgt spid="474"/>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500"/>
                                  </p:stCondLst>
                                  <p:childTnLst>
                                    <p:set>
                                      <p:cBhvr>
                                        <p:cTn id="10" dur="1" fill="hold">
                                          <p:stCondLst>
                                            <p:cond delay="0"/>
                                          </p:stCondLst>
                                        </p:cTn>
                                        <p:tgtEl>
                                          <p:spTgt spid="475"/>
                                        </p:tgtEl>
                                        <p:attrNameLst>
                                          <p:attrName>style.visibility</p:attrName>
                                        </p:attrNameLst>
                                      </p:cBhvr>
                                      <p:to>
                                        <p:strVal val="visible"/>
                                      </p:to>
                                    </p:set>
                                    <p:animEffect transition="in" filter="fade">
                                      <p:cBhvr>
                                        <p:cTn id="11" dur="1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7"/>
          <p:cNvSpPr txBox="1">
            <a:spLocks noGrp="1"/>
          </p:cNvSpPr>
          <p:nvPr>
            <p:ph type="title"/>
          </p:nvPr>
        </p:nvSpPr>
        <p:spPr>
          <a:xfrm>
            <a:off x="2926060" y="910206"/>
            <a:ext cx="9053461" cy="78569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alibri"/>
              <a:buNone/>
            </a:pPr>
            <a:r>
              <a:rPr lang="pt-BR" sz="2800" b="1" i="1">
                <a:latin typeface="Calibri"/>
                <a:ea typeface="Calibri"/>
                <a:cs typeface="Calibri"/>
                <a:sym typeface="Calibri"/>
              </a:rPr>
              <a:t> self image, decreased libido, lack of hormones and energy</a:t>
            </a:r>
            <a:endParaRPr sz="2800" b="1" i="1">
              <a:latin typeface="Calibri"/>
              <a:ea typeface="Calibri"/>
              <a:cs typeface="Calibri"/>
              <a:sym typeface="Calibri"/>
            </a:endParaRPr>
          </a:p>
        </p:txBody>
      </p:sp>
      <p:pic>
        <p:nvPicPr>
          <p:cNvPr id="481" name="Google Shape;481;p57"/>
          <p:cNvPicPr preferRelativeResize="0">
            <a:picLocks noGrp="1"/>
          </p:cNvPicPr>
          <p:nvPr>
            <p:ph type="body" idx="1"/>
          </p:nvPr>
        </p:nvPicPr>
        <p:blipFill rotWithShape="1">
          <a:blip r:embed="rId3">
            <a:alphaModFix/>
          </a:blip>
          <a:srcRect l="38776" t="46304" r="23614" b="15870"/>
          <a:stretch/>
        </p:blipFill>
        <p:spPr>
          <a:xfrm>
            <a:off x="209304" y="1622402"/>
            <a:ext cx="3831738" cy="2166638"/>
          </a:xfrm>
          <a:prstGeom prst="rect">
            <a:avLst/>
          </a:prstGeom>
          <a:noFill/>
          <a:ln>
            <a:noFill/>
          </a:ln>
        </p:spPr>
      </p:pic>
      <p:pic>
        <p:nvPicPr>
          <p:cNvPr id="482" name="Google Shape;482;p57"/>
          <p:cNvPicPr preferRelativeResize="0"/>
          <p:nvPr/>
        </p:nvPicPr>
        <p:blipFill rotWithShape="1">
          <a:blip r:embed="rId4">
            <a:alphaModFix/>
          </a:blip>
          <a:srcRect l="14644" t="28574" r="36975" b="11851"/>
          <a:stretch/>
        </p:blipFill>
        <p:spPr>
          <a:xfrm>
            <a:off x="4220177" y="2391345"/>
            <a:ext cx="4601588" cy="3185715"/>
          </a:xfrm>
          <a:prstGeom prst="rect">
            <a:avLst/>
          </a:prstGeom>
          <a:noFill/>
          <a:ln>
            <a:noFill/>
          </a:ln>
        </p:spPr>
      </p:pic>
      <p:pic>
        <p:nvPicPr>
          <p:cNvPr id="483" name="Google Shape;483;p57"/>
          <p:cNvPicPr preferRelativeResize="0"/>
          <p:nvPr/>
        </p:nvPicPr>
        <p:blipFill rotWithShape="1">
          <a:blip r:embed="rId5">
            <a:alphaModFix/>
          </a:blip>
          <a:srcRect l="16506" t="40158" r="42557" b="15161"/>
          <a:stretch/>
        </p:blipFill>
        <p:spPr>
          <a:xfrm>
            <a:off x="9000900" y="2840897"/>
            <a:ext cx="3168353" cy="1944217"/>
          </a:xfrm>
          <a:prstGeom prst="rect">
            <a:avLst/>
          </a:prstGeom>
          <a:noFill/>
          <a:ln>
            <a:noFill/>
          </a:ln>
        </p:spPr>
      </p:pic>
      <p:sp>
        <p:nvSpPr>
          <p:cNvPr id="484" name="Google Shape;484;p57"/>
          <p:cNvSpPr txBox="1"/>
          <p:nvPr/>
        </p:nvSpPr>
        <p:spPr>
          <a:xfrm>
            <a:off x="405780" y="5930116"/>
            <a:ext cx="1156549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b="1" i="1">
                <a:solidFill>
                  <a:schemeClr val="dk1"/>
                </a:solidFill>
                <a:latin typeface="Calibri"/>
                <a:ea typeface="Calibri"/>
                <a:cs typeface="Calibri"/>
                <a:sym typeface="Calibri"/>
              </a:rPr>
              <a:t>Especially if you compare yourself to others or yourself before the transplant</a:t>
            </a:r>
            <a:endParaRPr sz="2800" b="1" i="1">
              <a:solidFill>
                <a:schemeClr val="dk1"/>
              </a:solidFill>
              <a:latin typeface="Calibri"/>
              <a:ea typeface="Calibri"/>
              <a:cs typeface="Calibri"/>
              <a:sym typeface="Calibri"/>
            </a:endParaRPr>
          </a:p>
        </p:txBody>
      </p:sp>
      <p:sp>
        <p:nvSpPr>
          <p:cNvPr id="485" name="Google Shape;485;p57"/>
          <p:cNvSpPr txBox="1"/>
          <p:nvPr/>
        </p:nvSpPr>
        <p:spPr>
          <a:xfrm>
            <a:off x="405780" y="128677"/>
            <a:ext cx="10873054" cy="78569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pt-BR" sz="3600" b="1" i="1" dirty="0">
                <a:solidFill>
                  <a:schemeClr val="dk1"/>
                </a:solidFill>
                <a:latin typeface="Calibri"/>
                <a:ea typeface="Calibri"/>
                <a:cs typeface="Calibri"/>
                <a:sym typeface="Calibri"/>
              </a:rPr>
              <a:t>Sexuality</a:t>
            </a:r>
            <a:endParaRPr sz="3600" b="1" i="1"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 calcmode="lin" valueType="num">
                                      <p:cBhvr additive="base">
                                        <p:cTn id="7" dur="1500"/>
                                        <p:tgtEl>
                                          <p:spTgt spid="482"/>
                                        </p:tgtEl>
                                        <p:attrNameLst>
                                          <p:attrName>ppt_w</p:attrName>
                                        </p:attrNameLst>
                                      </p:cBhvr>
                                      <p:tavLst>
                                        <p:tav tm="0">
                                          <p:val>
                                            <p:strVal val="0"/>
                                          </p:val>
                                        </p:tav>
                                        <p:tav tm="100000">
                                          <p:val>
                                            <p:strVal val="#ppt_w"/>
                                          </p:val>
                                        </p:tav>
                                      </p:tavLst>
                                    </p:anim>
                                    <p:anim calcmode="lin" valueType="num">
                                      <p:cBhvr additive="base">
                                        <p:cTn id="8" dur="1500"/>
                                        <p:tgtEl>
                                          <p:spTgt spid="48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84"/>
                                        </p:tgtEl>
                                        <p:attrNameLst>
                                          <p:attrName>style.visibility</p:attrName>
                                        </p:attrNameLst>
                                      </p:cBhvr>
                                      <p:to>
                                        <p:strVal val="visible"/>
                                      </p:to>
                                    </p:set>
                                    <p:animEffect transition="in" filter="fade">
                                      <p:cBhvr>
                                        <p:cTn id="11" dur="1000"/>
                                        <p:tgtEl>
                                          <p:spTgt spid="484"/>
                                        </p:tgtEl>
                                      </p:cBhvr>
                                    </p:animEffect>
                                  </p:childTnLst>
                                </p:cTn>
                              </p:par>
                            </p:childTnLst>
                          </p:cTn>
                        </p:par>
                        <p:par>
                          <p:cTn id="12" fill="hold">
                            <p:stCondLst>
                              <p:cond delay="1500"/>
                            </p:stCondLst>
                            <p:childTnLst>
                              <p:par>
                                <p:cTn id="13" presetID="23" presetClass="entr" presetSubtype="16" fill="hold" nodeType="afterEffect">
                                  <p:stCondLst>
                                    <p:cond delay="1250"/>
                                  </p:stCondLst>
                                  <p:childTnLst>
                                    <p:set>
                                      <p:cBhvr>
                                        <p:cTn id="14" dur="1" fill="hold">
                                          <p:stCondLst>
                                            <p:cond delay="0"/>
                                          </p:stCondLst>
                                        </p:cTn>
                                        <p:tgtEl>
                                          <p:spTgt spid="483"/>
                                        </p:tgtEl>
                                        <p:attrNameLst>
                                          <p:attrName>style.visibility</p:attrName>
                                        </p:attrNameLst>
                                      </p:cBhvr>
                                      <p:to>
                                        <p:strVal val="visible"/>
                                      </p:to>
                                    </p:set>
                                    <p:anim calcmode="lin" valueType="num">
                                      <p:cBhvr additive="base">
                                        <p:cTn id="15" dur="1500"/>
                                        <p:tgtEl>
                                          <p:spTgt spid="483"/>
                                        </p:tgtEl>
                                        <p:attrNameLst>
                                          <p:attrName>ppt_w</p:attrName>
                                        </p:attrNameLst>
                                      </p:cBhvr>
                                      <p:tavLst>
                                        <p:tav tm="0">
                                          <p:val>
                                            <p:strVal val="0"/>
                                          </p:val>
                                        </p:tav>
                                        <p:tav tm="100000">
                                          <p:val>
                                            <p:strVal val="#ppt_w"/>
                                          </p:val>
                                        </p:tav>
                                      </p:tavLst>
                                    </p:anim>
                                    <p:anim calcmode="lin" valueType="num">
                                      <p:cBhvr additive="base">
                                        <p:cTn id="16" dur="1500"/>
                                        <p:tgtEl>
                                          <p:spTgt spid="48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8"/>
          <p:cNvSpPr txBox="1">
            <a:spLocks noGrp="1"/>
          </p:cNvSpPr>
          <p:nvPr>
            <p:ph type="title"/>
          </p:nvPr>
        </p:nvSpPr>
        <p:spPr>
          <a:xfrm>
            <a:off x="837982" y="365127"/>
            <a:ext cx="3600246" cy="7015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pt-BR" sz="3600" b="1" i="1" dirty="0">
                <a:latin typeface="Calibri"/>
                <a:ea typeface="Calibri"/>
                <a:cs typeface="Calibri"/>
                <a:sym typeface="Calibri"/>
              </a:rPr>
              <a:t>Self image</a:t>
            </a:r>
            <a:endParaRPr sz="3600" b="1" i="1" dirty="0">
              <a:latin typeface="Calibri"/>
              <a:ea typeface="Calibri"/>
              <a:cs typeface="Calibri"/>
              <a:sym typeface="Calibri"/>
            </a:endParaRPr>
          </a:p>
        </p:txBody>
      </p:sp>
      <p:pic>
        <p:nvPicPr>
          <p:cNvPr id="491" name="Google Shape;491;p58"/>
          <p:cNvPicPr preferRelativeResize="0">
            <a:picLocks noGrp="1"/>
          </p:cNvPicPr>
          <p:nvPr>
            <p:ph type="body" idx="1"/>
          </p:nvPr>
        </p:nvPicPr>
        <p:blipFill rotWithShape="1">
          <a:blip r:embed="rId3">
            <a:alphaModFix/>
          </a:blip>
          <a:srcRect l="12189" t="34236" r="37594" b="18477"/>
          <a:stretch/>
        </p:blipFill>
        <p:spPr>
          <a:xfrm>
            <a:off x="90163" y="1214560"/>
            <a:ext cx="3863683" cy="2045514"/>
          </a:xfrm>
          <a:prstGeom prst="rect">
            <a:avLst/>
          </a:prstGeom>
          <a:noFill/>
          <a:ln>
            <a:noFill/>
          </a:ln>
        </p:spPr>
      </p:pic>
      <p:pic>
        <p:nvPicPr>
          <p:cNvPr id="492" name="Google Shape;492;p58"/>
          <p:cNvPicPr preferRelativeResize="0"/>
          <p:nvPr/>
        </p:nvPicPr>
        <p:blipFill rotWithShape="1">
          <a:blip r:embed="rId4">
            <a:alphaModFix/>
          </a:blip>
          <a:srcRect l="19872" t="20036" r="4907" b="7815"/>
          <a:stretch/>
        </p:blipFill>
        <p:spPr>
          <a:xfrm>
            <a:off x="148892" y="3597927"/>
            <a:ext cx="3047861" cy="1643612"/>
          </a:xfrm>
          <a:prstGeom prst="rect">
            <a:avLst/>
          </a:prstGeom>
          <a:noFill/>
          <a:ln>
            <a:noFill/>
          </a:ln>
        </p:spPr>
      </p:pic>
      <p:pic>
        <p:nvPicPr>
          <p:cNvPr id="493" name="Google Shape;493;p58"/>
          <p:cNvPicPr preferRelativeResize="0"/>
          <p:nvPr/>
        </p:nvPicPr>
        <p:blipFill rotWithShape="1">
          <a:blip r:embed="rId5">
            <a:alphaModFix/>
          </a:blip>
          <a:srcRect l="13986" t="29659" r="57255" b="9233"/>
          <a:stretch/>
        </p:blipFill>
        <p:spPr>
          <a:xfrm>
            <a:off x="4723005" y="3658799"/>
            <a:ext cx="2225262" cy="2658287"/>
          </a:xfrm>
          <a:prstGeom prst="rect">
            <a:avLst/>
          </a:prstGeom>
          <a:noFill/>
          <a:ln>
            <a:noFill/>
          </a:ln>
        </p:spPr>
      </p:pic>
      <p:pic>
        <p:nvPicPr>
          <p:cNvPr id="494" name="Google Shape;494;p58"/>
          <p:cNvPicPr preferRelativeResize="0"/>
          <p:nvPr/>
        </p:nvPicPr>
        <p:blipFill rotWithShape="1">
          <a:blip r:embed="rId6">
            <a:alphaModFix/>
          </a:blip>
          <a:srcRect l="21644" t="30036" r="42642" b="19669"/>
          <a:stretch/>
        </p:blipFill>
        <p:spPr>
          <a:xfrm>
            <a:off x="4413642" y="351875"/>
            <a:ext cx="3869595" cy="3063873"/>
          </a:xfrm>
          <a:prstGeom prst="rect">
            <a:avLst/>
          </a:prstGeom>
          <a:noFill/>
          <a:ln>
            <a:noFill/>
          </a:ln>
        </p:spPr>
      </p:pic>
      <p:pic>
        <p:nvPicPr>
          <p:cNvPr id="495" name="Google Shape;495;p58"/>
          <p:cNvPicPr preferRelativeResize="0"/>
          <p:nvPr/>
        </p:nvPicPr>
        <p:blipFill rotWithShape="1">
          <a:blip r:embed="rId7">
            <a:alphaModFix/>
          </a:blip>
          <a:srcRect l="22233" t="37391" r="50000" b="12313"/>
          <a:stretch/>
        </p:blipFill>
        <p:spPr>
          <a:xfrm>
            <a:off x="8474520" y="1935467"/>
            <a:ext cx="3384377" cy="3446664"/>
          </a:xfrm>
          <a:prstGeom prst="rect">
            <a:avLst/>
          </a:prstGeom>
          <a:noFill/>
          <a:ln>
            <a:noFill/>
          </a:ln>
        </p:spPr>
      </p:pic>
      <p:sp>
        <p:nvSpPr>
          <p:cNvPr id="496" name="Google Shape;496;p58"/>
          <p:cNvSpPr txBox="1"/>
          <p:nvPr/>
        </p:nvSpPr>
        <p:spPr>
          <a:xfrm>
            <a:off x="7822604" y="5661248"/>
            <a:ext cx="4143274" cy="52322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pt-BR" sz="2800" b="1" i="1">
                <a:solidFill>
                  <a:schemeClr val="dk1"/>
                </a:solidFill>
                <a:latin typeface="Calibri"/>
                <a:ea typeface="Calibri"/>
                <a:cs typeface="Calibri"/>
                <a:sym typeface="Calibri"/>
              </a:rPr>
              <a:t>Corticosteroid side effects</a:t>
            </a:r>
            <a:endParaRPr sz="2800" b="1" i="1">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 calcmode="lin" valueType="num">
                                      <p:cBhvr additive="base">
                                        <p:cTn id="7" dur="1000"/>
                                        <p:tgtEl>
                                          <p:spTgt spid="492"/>
                                        </p:tgtEl>
                                        <p:attrNameLst>
                                          <p:attrName>ppt_w</p:attrName>
                                        </p:attrNameLst>
                                      </p:cBhvr>
                                      <p:tavLst>
                                        <p:tav tm="0">
                                          <p:val>
                                            <p:strVal val="0"/>
                                          </p:val>
                                        </p:tav>
                                        <p:tav tm="100000">
                                          <p:val>
                                            <p:strVal val="#ppt_w"/>
                                          </p:val>
                                        </p:tav>
                                      </p:tavLst>
                                    </p:anim>
                                    <p:anim calcmode="lin" valueType="num">
                                      <p:cBhvr additive="base">
                                        <p:cTn id="8" dur="1000"/>
                                        <p:tgtEl>
                                          <p:spTgt spid="49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93"/>
                                        </p:tgtEl>
                                        <p:attrNameLst>
                                          <p:attrName>style.visibility</p:attrName>
                                        </p:attrNameLst>
                                      </p:cBhvr>
                                      <p:to>
                                        <p:strVal val="visible"/>
                                      </p:to>
                                    </p:set>
                                    <p:anim calcmode="lin" valueType="num">
                                      <p:cBhvr additive="base">
                                        <p:cTn id="11" dur="1250"/>
                                        <p:tgtEl>
                                          <p:spTgt spid="493"/>
                                        </p:tgtEl>
                                        <p:attrNameLst>
                                          <p:attrName>ppt_w</p:attrName>
                                        </p:attrNameLst>
                                      </p:cBhvr>
                                      <p:tavLst>
                                        <p:tav tm="0">
                                          <p:val>
                                            <p:strVal val="0"/>
                                          </p:val>
                                        </p:tav>
                                        <p:tav tm="100000">
                                          <p:val>
                                            <p:strVal val="#ppt_w"/>
                                          </p:val>
                                        </p:tav>
                                      </p:tavLst>
                                    </p:anim>
                                    <p:anim calcmode="lin" valueType="num">
                                      <p:cBhvr additive="base">
                                        <p:cTn id="12" dur="1250"/>
                                        <p:tgtEl>
                                          <p:spTgt spid="493"/>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95"/>
                                        </p:tgtEl>
                                        <p:attrNameLst>
                                          <p:attrName>style.visibility</p:attrName>
                                        </p:attrNameLst>
                                      </p:cBhvr>
                                      <p:to>
                                        <p:strVal val="visible"/>
                                      </p:to>
                                    </p:set>
                                    <p:anim calcmode="lin" valueType="num">
                                      <p:cBhvr additive="base">
                                        <p:cTn id="17" dur="1250"/>
                                        <p:tgtEl>
                                          <p:spTgt spid="495"/>
                                        </p:tgtEl>
                                        <p:attrNameLst>
                                          <p:attrName>ppt_w</p:attrName>
                                        </p:attrNameLst>
                                      </p:cBhvr>
                                      <p:tavLst>
                                        <p:tav tm="0">
                                          <p:val>
                                            <p:strVal val="0"/>
                                          </p:val>
                                        </p:tav>
                                        <p:tav tm="100000">
                                          <p:val>
                                            <p:strVal val="#ppt_w"/>
                                          </p:val>
                                        </p:tav>
                                      </p:tavLst>
                                    </p:anim>
                                    <p:anim calcmode="lin" valueType="num">
                                      <p:cBhvr additive="base">
                                        <p:cTn id="18" dur="1250"/>
                                        <p:tgtEl>
                                          <p:spTgt spid="495"/>
                                        </p:tgtEl>
                                        <p:attrNameLst>
                                          <p:attrName>ppt_h</p:attrName>
                                        </p:attrNameLst>
                                      </p:cBhvr>
                                      <p:tavLst>
                                        <p:tav tm="0">
                                          <p:val>
                                            <p:strVal val="0"/>
                                          </p:val>
                                        </p:tav>
                                        <p:tav tm="100000">
                                          <p:val>
                                            <p:strVal val="#ppt_h"/>
                                          </p:val>
                                        </p:tav>
                                      </p:tavLst>
                                    </p:anim>
                                  </p:childTnLst>
                                </p:cTn>
                              </p:par>
                            </p:childTnLst>
                          </p:cTn>
                        </p:par>
                        <p:par>
                          <p:cTn id="19" fill="hold">
                            <p:stCondLst>
                              <p:cond delay="1250"/>
                            </p:stCondLst>
                            <p:childTnLst>
                              <p:par>
                                <p:cTn id="20" presetID="10" presetClass="entr" presetSubtype="0" fill="hold" nodeType="afterEffect">
                                  <p:stCondLst>
                                    <p:cond delay="500"/>
                                  </p:stCondLst>
                                  <p:childTnLst>
                                    <p:set>
                                      <p:cBhvr>
                                        <p:cTn id="21" dur="1" fill="hold">
                                          <p:stCondLst>
                                            <p:cond delay="0"/>
                                          </p:stCondLst>
                                        </p:cTn>
                                        <p:tgtEl>
                                          <p:spTgt spid="496"/>
                                        </p:tgtEl>
                                        <p:attrNameLst>
                                          <p:attrName>style.visibility</p:attrName>
                                        </p:attrNameLst>
                                      </p:cBhvr>
                                      <p:to>
                                        <p:strVal val="visible"/>
                                      </p:to>
                                    </p:set>
                                    <p:animEffect transition="in" filter="fade">
                                      <p:cBhvr>
                                        <p:cTn id="22" dur="75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9"/>
          <p:cNvSpPr txBox="1">
            <a:spLocks noGrp="1"/>
          </p:cNvSpPr>
          <p:nvPr>
            <p:ph type="title"/>
          </p:nvPr>
        </p:nvSpPr>
        <p:spPr>
          <a:xfrm>
            <a:off x="405779" y="365126"/>
            <a:ext cx="1152127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pt-BR" sz="3200">
                <a:latin typeface="Calibri"/>
                <a:ea typeface="Calibri"/>
                <a:cs typeface="Calibri"/>
                <a:sym typeface="Calibri"/>
              </a:rPr>
              <a:t>Don't worry, it's not just you!!!</a:t>
            </a:r>
            <a:br>
              <a:rPr lang="pt-BR" sz="3200">
                <a:latin typeface="Calibri"/>
                <a:ea typeface="Calibri"/>
                <a:cs typeface="Calibri"/>
                <a:sym typeface="Calibri"/>
              </a:rPr>
            </a:br>
            <a:r>
              <a:rPr lang="pt-BR" sz="3200">
                <a:latin typeface="Calibri"/>
                <a:ea typeface="Calibri"/>
                <a:cs typeface="Calibri"/>
                <a:sym typeface="Calibri"/>
              </a:rPr>
              <a:t>Sexual function is one of the most prevalent and persistent long-term concerns after BMT.</a:t>
            </a:r>
            <a:endParaRPr sz="3200">
              <a:latin typeface="Calibri"/>
              <a:ea typeface="Calibri"/>
              <a:cs typeface="Calibri"/>
              <a:sym typeface="Calibri"/>
            </a:endParaRPr>
          </a:p>
        </p:txBody>
      </p:sp>
      <p:pic>
        <p:nvPicPr>
          <p:cNvPr id="502" name="Google Shape;502;p59"/>
          <p:cNvPicPr preferRelativeResize="0">
            <a:picLocks noGrp="1"/>
          </p:cNvPicPr>
          <p:nvPr>
            <p:ph type="body" idx="1"/>
          </p:nvPr>
        </p:nvPicPr>
        <p:blipFill rotWithShape="1">
          <a:blip r:embed="rId3">
            <a:alphaModFix/>
          </a:blip>
          <a:srcRect l="25808" t="33538" r="8131" b="15161"/>
          <a:stretch/>
        </p:blipFill>
        <p:spPr>
          <a:xfrm>
            <a:off x="562618" y="1658587"/>
            <a:ext cx="11356301" cy="49583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0"/>
          <p:cNvSpPr txBox="1">
            <a:spLocks noGrp="1"/>
          </p:cNvSpPr>
          <p:nvPr>
            <p:ph type="title"/>
          </p:nvPr>
        </p:nvSpPr>
        <p:spPr>
          <a:xfrm>
            <a:off x="617167" y="260648"/>
            <a:ext cx="1123309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t-BR" sz="3600" b="1" i="1" dirty="0">
                <a:latin typeface="Calibri"/>
                <a:ea typeface="Calibri"/>
                <a:cs typeface="Calibri"/>
                <a:sym typeface="Calibri"/>
              </a:rPr>
              <a:t>What can you do to improve your sexual relationship</a:t>
            </a:r>
            <a:endParaRPr sz="3600" b="1" i="1" dirty="0">
              <a:latin typeface="Calibri"/>
              <a:ea typeface="Calibri"/>
              <a:cs typeface="Calibri"/>
              <a:sym typeface="Calibri"/>
            </a:endParaRPr>
          </a:p>
        </p:txBody>
      </p:sp>
      <p:sp>
        <p:nvSpPr>
          <p:cNvPr id="508" name="Google Shape;508;p60"/>
          <p:cNvSpPr txBox="1">
            <a:spLocks noGrp="1"/>
          </p:cNvSpPr>
          <p:nvPr>
            <p:ph type="body" idx="1"/>
          </p:nvPr>
        </p:nvSpPr>
        <p:spPr>
          <a:xfrm>
            <a:off x="617167" y="1687616"/>
            <a:ext cx="7992888" cy="3482768"/>
          </a:xfrm>
          <a:prstGeom prst="rect">
            <a:avLst/>
          </a:prstGeom>
          <a:noFill/>
          <a:ln>
            <a:noFill/>
          </a:ln>
        </p:spPr>
        <p:txBody>
          <a:bodyPr spcFirstLastPara="1" wrap="square" lIns="91425" tIns="45700" rIns="91425" bIns="45700" anchor="t" anchorCtr="0">
            <a:normAutofit lnSpcReduction="10000"/>
          </a:bodyPr>
          <a:lstStyle/>
          <a:p>
            <a:pPr marL="228531" lvl="0" indent="-228531" algn="l" rtl="0">
              <a:lnSpc>
                <a:spcPct val="90000"/>
              </a:lnSpc>
              <a:spcBef>
                <a:spcPts val="0"/>
              </a:spcBef>
              <a:spcAft>
                <a:spcPts val="0"/>
              </a:spcAft>
              <a:buClr>
                <a:schemeClr val="dk1"/>
              </a:buClr>
              <a:buSzPts val="2700"/>
              <a:buChar char="•"/>
            </a:pPr>
            <a:r>
              <a:rPr lang="pt-BR" dirty="0"/>
              <a:t>Believe that this situation is fleeting</a:t>
            </a:r>
            <a:endParaRPr dirty="0"/>
          </a:p>
          <a:p>
            <a:pPr marL="228531" lvl="0" indent="-228531" algn="l" rtl="0">
              <a:lnSpc>
                <a:spcPct val="90000"/>
              </a:lnSpc>
              <a:spcBef>
                <a:spcPts val="1000"/>
              </a:spcBef>
              <a:spcAft>
                <a:spcPts val="0"/>
              </a:spcAft>
              <a:buClr>
                <a:schemeClr val="dk1"/>
              </a:buClr>
              <a:buSzPts val="2700"/>
              <a:buChar char="•"/>
            </a:pPr>
            <a:r>
              <a:rPr lang="pt-BR" dirty="0"/>
              <a:t>Ask your gynecologist for hormone therapy, at least in the vulva and vagina - it will improve lubrication and make your intercourse less painful</a:t>
            </a:r>
            <a:endParaRPr dirty="0"/>
          </a:p>
          <a:p>
            <a:pPr marL="228531" lvl="0" indent="-228531" algn="l" rtl="0">
              <a:lnSpc>
                <a:spcPct val="90000"/>
              </a:lnSpc>
              <a:spcBef>
                <a:spcPts val="1000"/>
              </a:spcBef>
              <a:spcAft>
                <a:spcPts val="0"/>
              </a:spcAft>
              <a:buClr>
                <a:schemeClr val="dk1"/>
              </a:buClr>
              <a:buSzPts val="2700"/>
              <a:buChar char="•"/>
            </a:pPr>
            <a:r>
              <a:rPr lang="pt-BR" dirty="0"/>
              <a:t>Discuss your difficulties with your partner </a:t>
            </a:r>
            <a:endParaRPr dirty="0"/>
          </a:p>
          <a:p>
            <a:pPr marL="228531" lvl="0" indent="-228531" algn="l" rtl="0">
              <a:lnSpc>
                <a:spcPct val="90000"/>
              </a:lnSpc>
              <a:spcBef>
                <a:spcPts val="1000"/>
              </a:spcBef>
              <a:spcAft>
                <a:spcPts val="0"/>
              </a:spcAft>
              <a:buClr>
                <a:schemeClr val="dk1"/>
              </a:buClr>
              <a:buSzPts val="2700"/>
              <a:buChar char="•"/>
            </a:pPr>
            <a:r>
              <a:rPr lang="pt-BR" dirty="0"/>
              <a:t>Use lubricants or extra-lubricated condoms               </a:t>
            </a:r>
            <a:endParaRPr dirty="0"/>
          </a:p>
          <a:p>
            <a:pPr marL="228531" lvl="0" indent="-228531" algn="l" rtl="0">
              <a:lnSpc>
                <a:spcPct val="90000"/>
              </a:lnSpc>
              <a:spcBef>
                <a:spcPts val="1000"/>
              </a:spcBef>
              <a:spcAft>
                <a:spcPts val="0"/>
              </a:spcAft>
              <a:buClr>
                <a:schemeClr val="dk1"/>
              </a:buClr>
              <a:buSzPts val="2700"/>
              <a:buChar char="•"/>
            </a:pPr>
            <a:r>
              <a:rPr lang="pt-BR" dirty="0"/>
              <a:t>Keep the intimacy of affection and contacts – not necessarily with penetrative sex.</a:t>
            </a:r>
            <a:endParaRPr dirty="0"/>
          </a:p>
          <a:p>
            <a:pPr marL="228531" lvl="0" indent="-50794" algn="l" rtl="0">
              <a:lnSpc>
                <a:spcPct val="90000"/>
              </a:lnSpc>
              <a:spcBef>
                <a:spcPts val="1000"/>
              </a:spcBef>
              <a:spcAft>
                <a:spcPts val="0"/>
              </a:spcAft>
              <a:buClr>
                <a:schemeClr val="dk1"/>
              </a:buClr>
              <a:buSzPts val="2799"/>
              <a:buNone/>
            </a:pPr>
            <a:endParaRPr dirty="0"/>
          </a:p>
        </p:txBody>
      </p:sp>
      <p:pic>
        <p:nvPicPr>
          <p:cNvPr id="509" name="Google Shape;509;p60"/>
          <p:cNvPicPr preferRelativeResize="0"/>
          <p:nvPr/>
        </p:nvPicPr>
        <p:blipFill rotWithShape="1">
          <a:blip r:embed="rId3">
            <a:alphaModFix/>
          </a:blip>
          <a:srcRect l="20228" t="28574" r="46278" b="11851"/>
          <a:stretch/>
        </p:blipFill>
        <p:spPr>
          <a:xfrm>
            <a:off x="8686700" y="4390708"/>
            <a:ext cx="1991254" cy="1991254"/>
          </a:xfrm>
          <a:prstGeom prst="rect">
            <a:avLst/>
          </a:prstGeom>
          <a:noFill/>
          <a:ln>
            <a:noFill/>
          </a:ln>
        </p:spPr>
      </p:pic>
      <p:pic>
        <p:nvPicPr>
          <p:cNvPr id="510" name="Google Shape;510;p60"/>
          <p:cNvPicPr preferRelativeResize="0"/>
          <p:nvPr/>
        </p:nvPicPr>
        <p:blipFill rotWithShape="1">
          <a:blip r:embed="rId4">
            <a:alphaModFix/>
          </a:blip>
          <a:srcRect l="11854" t="31882" r="64886" b="16817"/>
          <a:stretch/>
        </p:blipFill>
        <p:spPr>
          <a:xfrm>
            <a:off x="9742727" y="1268760"/>
            <a:ext cx="2215585" cy="2747325"/>
          </a:xfrm>
          <a:prstGeom prst="rect">
            <a:avLst/>
          </a:prstGeom>
          <a:noFill/>
          <a:ln>
            <a:noFill/>
          </a:ln>
        </p:spPr>
      </p:pic>
      <p:pic>
        <p:nvPicPr>
          <p:cNvPr id="511" name="Google Shape;511;p60"/>
          <p:cNvPicPr preferRelativeResize="0"/>
          <p:nvPr/>
        </p:nvPicPr>
        <p:blipFill rotWithShape="1">
          <a:blip r:embed="rId5">
            <a:alphaModFix/>
          </a:blip>
          <a:srcRect l="10923" t="41812" r="37905" b="25090"/>
          <a:stretch/>
        </p:blipFill>
        <p:spPr>
          <a:xfrm>
            <a:off x="2349996" y="5301208"/>
            <a:ext cx="3960441" cy="144016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537215" y="-29953"/>
            <a:ext cx="1173699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Calibri"/>
              <a:buNone/>
            </a:pPr>
            <a:r>
              <a:rPr lang="pt-BR" sz="4200" b="1" i="1"/>
              <a:t>Just to understand what we are talking about..</a:t>
            </a:r>
            <a:endParaRPr/>
          </a:p>
        </p:txBody>
      </p:sp>
      <p:pic>
        <p:nvPicPr>
          <p:cNvPr id="107" name="Google Shape;107;p16"/>
          <p:cNvPicPr preferRelativeResize="0"/>
          <p:nvPr/>
        </p:nvPicPr>
        <p:blipFill rotWithShape="1">
          <a:blip r:embed="rId3">
            <a:alphaModFix/>
          </a:blip>
          <a:srcRect/>
          <a:stretch/>
        </p:blipFill>
        <p:spPr>
          <a:xfrm>
            <a:off x="2628137" y="1098348"/>
            <a:ext cx="6480720" cy="55253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1"/>
          <p:cNvSpPr/>
          <p:nvPr/>
        </p:nvSpPr>
        <p:spPr>
          <a:xfrm>
            <a:off x="1966912" y="304801"/>
            <a:ext cx="2146300" cy="109728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2000">
                <a:solidFill>
                  <a:schemeClr val="lt1"/>
                </a:solidFill>
                <a:latin typeface="Calibri"/>
                <a:ea typeface="Calibri"/>
                <a:cs typeface="Calibri"/>
                <a:sym typeface="Calibri"/>
              </a:rPr>
              <a:t>Fertility planning preservation</a:t>
            </a:r>
            <a:endParaRPr sz="2000">
              <a:solidFill>
                <a:schemeClr val="lt1"/>
              </a:solidFill>
              <a:latin typeface="Calibri"/>
              <a:ea typeface="Calibri"/>
              <a:cs typeface="Calibri"/>
              <a:sym typeface="Calibri"/>
            </a:endParaRPr>
          </a:p>
        </p:txBody>
      </p:sp>
      <p:sp>
        <p:nvSpPr>
          <p:cNvPr id="518" name="Google Shape;518;p61"/>
          <p:cNvSpPr/>
          <p:nvPr/>
        </p:nvSpPr>
        <p:spPr>
          <a:xfrm>
            <a:off x="1966912" y="1539241"/>
            <a:ext cx="2146300"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Early sign guidance</a:t>
            </a:r>
            <a:endParaRPr sz="1800">
              <a:solidFill>
                <a:schemeClr val="lt1"/>
              </a:solidFill>
              <a:latin typeface="Calibri"/>
              <a:ea typeface="Calibri"/>
              <a:cs typeface="Calibri"/>
              <a:sym typeface="Calibri"/>
            </a:endParaRPr>
          </a:p>
        </p:txBody>
      </p:sp>
      <p:sp>
        <p:nvSpPr>
          <p:cNvPr id="519" name="Google Shape;519;p61"/>
          <p:cNvSpPr/>
          <p:nvPr/>
        </p:nvSpPr>
        <p:spPr>
          <a:xfrm rot="-5400000">
            <a:off x="947368" y="3699244"/>
            <a:ext cx="1302489" cy="457200"/>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1">
                <a:solidFill>
                  <a:schemeClr val="dk1"/>
                </a:solidFill>
                <a:latin typeface="Calibri"/>
                <a:ea typeface="Calibri"/>
                <a:cs typeface="Calibri"/>
                <a:sym typeface="Calibri"/>
              </a:rPr>
              <a:t>Hormonalttreatment </a:t>
            </a:r>
            <a:endParaRPr/>
          </a:p>
        </p:txBody>
      </p:sp>
      <p:sp>
        <p:nvSpPr>
          <p:cNvPr id="520" name="Google Shape;520;p61"/>
          <p:cNvSpPr/>
          <p:nvPr/>
        </p:nvSpPr>
        <p:spPr>
          <a:xfrm>
            <a:off x="8761412" y="304800"/>
            <a:ext cx="2146300" cy="109728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2000">
                <a:solidFill>
                  <a:schemeClr val="lt1"/>
                </a:solidFill>
                <a:latin typeface="Calibri"/>
                <a:ea typeface="Calibri"/>
                <a:cs typeface="Calibri"/>
                <a:sym typeface="Calibri"/>
              </a:rPr>
              <a:t>Ovarian reserve assessment</a:t>
            </a:r>
            <a:endParaRPr/>
          </a:p>
        </p:txBody>
      </p:sp>
      <p:sp>
        <p:nvSpPr>
          <p:cNvPr id="521" name="Google Shape;521;p61"/>
          <p:cNvSpPr/>
          <p:nvPr/>
        </p:nvSpPr>
        <p:spPr>
          <a:xfrm>
            <a:off x="7161212" y="3431659"/>
            <a:ext cx="3679190"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Cyclic hormone therapy</a:t>
            </a:r>
            <a:endParaRPr sz="1800">
              <a:solidFill>
                <a:schemeClr val="lt1"/>
              </a:solidFill>
              <a:latin typeface="Calibri"/>
              <a:ea typeface="Calibri"/>
              <a:cs typeface="Calibri"/>
              <a:sym typeface="Calibri"/>
            </a:endParaRPr>
          </a:p>
        </p:txBody>
      </p:sp>
      <p:sp>
        <p:nvSpPr>
          <p:cNvPr id="522" name="Google Shape;522;p61"/>
          <p:cNvSpPr/>
          <p:nvPr/>
        </p:nvSpPr>
        <p:spPr>
          <a:xfrm>
            <a:off x="7161212" y="4045688"/>
            <a:ext cx="3679190"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Contraception </a:t>
            </a:r>
            <a:endParaRPr sz="1800">
              <a:solidFill>
                <a:schemeClr val="lt1"/>
              </a:solidFill>
              <a:latin typeface="Calibri"/>
              <a:ea typeface="Calibri"/>
              <a:cs typeface="Calibri"/>
              <a:sym typeface="Calibri"/>
            </a:endParaRPr>
          </a:p>
        </p:txBody>
      </p:sp>
      <p:sp>
        <p:nvSpPr>
          <p:cNvPr id="523" name="Google Shape;523;p61"/>
          <p:cNvSpPr/>
          <p:nvPr/>
        </p:nvSpPr>
        <p:spPr>
          <a:xfrm>
            <a:off x="8685212" y="2209800"/>
            <a:ext cx="2222500" cy="110047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400">
                <a:solidFill>
                  <a:schemeClr val="lt1"/>
                </a:solidFill>
                <a:latin typeface="Calibri"/>
                <a:ea typeface="Calibri"/>
                <a:cs typeface="Calibri"/>
                <a:sym typeface="Calibri"/>
              </a:rPr>
              <a:t>Screening :</a:t>
            </a:r>
            <a:endParaRPr/>
          </a:p>
          <a:p>
            <a:pPr marL="0" marR="0" lvl="0" indent="0" algn="l" rtl="0">
              <a:spcBef>
                <a:spcPts val="0"/>
              </a:spcBef>
              <a:spcAft>
                <a:spcPts val="0"/>
              </a:spcAft>
              <a:buNone/>
            </a:pPr>
            <a:r>
              <a:rPr lang="pt-BR" sz="1400">
                <a:solidFill>
                  <a:schemeClr val="lt1"/>
                </a:solidFill>
                <a:latin typeface="Calibri"/>
                <a:ea typeface="Calibri"/>
                <a:cs typeface="Calibri"/>
                <a:sym typeface="Calibri"/>
              </a:rPr>
              <a:t>Cervcial câncer &gt;21 Years</a:t>
            </a:r>
            <a:endParaRPr/>
          </a:p>
          <a:p>
            <a:pPr marL="0" marR="0" lvl="0" indent="0" algn="l" rtl="0">
              <a:spcBef>
                <a:spcPts val="0"/>
              </a:spcBef>
              <a:spcAft>
                <a:spcPts val="0"/>
              </a:spcAft>
              <a:buNone/>
            </a:pPr>
            <a:r>
              <a:rPr lang="pt-BR" sz="1400">
                <a:solidFill>
                  <a:schemeClr val="lt1"/>
                </a:solidFill>
                <a:latin typeface="Calibri"/>
                <a:ea typeface="Calibri"/>
                <a:cs typeface="Calibri"/>
                <a:sym typeface="Calibri"/>
              </a:rPr>
              <a:t>Breast câncer &gt; 40 Years</a:t>
            </a:r>
            <a:endParaRPr/>
          </a:p>
          <a:p>
            <a:pPr marL="0" marR="0" lvl="0" indent="0" algn="l" rtl="0">
              <a:spcBef>
                <a:spcPts val="0"/>
              </a:spcBef>
              <a:spcAft>
                <a:spcPts val="0"/>
              </a:spcAft>
              <a:buNone/>
            </a:pPr>
            <a:r>
              <a:rPr lang="pt-BR" sz="1400">
                <a:solidFill>
                  <a:schemeClr val="lt1"/>
                </a:solidFill>
                <a:latin typeface="Calibri"/>
                <a:ea typeface="Calibri"/>
                <a:cs typeface="Calibri"/>
                <a:sym typeface="Calibri"/>
              </a:rPr>
              <a:t>Osteoporois  / CVD Hypothyroidism</a:t>
            </a:r>
            <a:endParaRPr sz="1400">
              <a:solidFill>
                <a:schemeClr val="lt1"/>
              </a:solidFill>
              <a:latin typeface="Calibri"/>
              <a:ea typeface="Calibri"/>
              <a:cs typeface="Calibri"/>
              <a:sym typeface="Calibri"/>
            </a:endParaRPr>
          </a:p>
        </p:txBody>
      </p:sp>
      <p:sp>
        <p:nvSpPr>
          <p:cNvPr id="524" name="Google Shape;524;p61"/>
          <p:cNvSpPr/>
          <p:nvPr/>
        </p:nvSpPr>
        <p:spPr>
          <a:xfrm>
            <a:off x="5789612" y="1539241"/>
            <a:ext cx="5041900"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Active search for genital GVHD</a:t>
            </a:r>
            <a:endParaRPr/>
          </a:p>
          <a:p>
            <a:pPr marL="0" marR="0" lvl="0" indent="0" algn="ctr" rtl="0">
              <a:spcBef>
                <a:spcPts val="0"/>
              </a:spcBef>
              <a:spcAft>
                <a:spcPts val="0"/>
              </a:spcAft>
              <a:buNone/>
            </a:pPr>
            <a:r>
              <a:rPr lang="pt-BR" sz="1800">
                <a:solidFill>
                  <a:schemeClr val="lt1"/>
                </a:solidFill>
                <a:latin typeface="Calibri"/>
                <a:ea typeface="Calibri"/>
                <a:cs typeface="Calibri"/>
                <a:sym typeface="Calibri"/>
              </a:rPr>
              <a:t>Early treatment</a:t>
            </a:r>
            <a:endParaRPr sz="1800">
              <a:solidFill>
                <a:schemeClr val="lt1"/>
              </a:solidFill>
              <a:latin typeface="Calibri"/>
              <a:ea typeface="Calibri"/>
              <a:cs typeface="Calibri"/>
              <a:sym typeface="Calibri"/>
            </a:endParaRPr>
          </a:p>
        </p:txBody>
      </p:sp>
      <p:sp>
        <p:nvSpPr>
          <p:cNvPr id="525" name="Google Shape;525;p61"/>
          <p:cNvSpPr/>
          <p:nvPr/>
        </p:nvSpPr>
        <p:spPr>
          <a:xfrm>
            <a:off x="7161212" y="4676248"/>
            <a:ext cx="3680460"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526" name="Google Shape;526;p61"/>
          <p:cNvSpPr/>
          <p:nvPr/>
        </p:nvSpPr>
        <p:spPr>
          <a:xfrm>
            <a:off x="4188665" y="1539241"/>
            <a:ext cx="1524746"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527" name="Google Shape;527;p61"/>
          <p:cNvSpPr/>
          <p:nvPr/>
        </p:nvSpPr>
        <p:spPr>
          <a:xfrm rot="-5400000">
            <a:off x="1231636" y="4814624"/>
            <a:ext cx="733952" cy="457200"/>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400" b="1">
                <a:solidFill>
                  <a:schemeClr val="dk1"/>
                </a:solidFill>
                <a:latin typeface="Calibri"/>
                <a:ea typeface="Calibri"/>
                <a:cs typeface="Calibri"/>
                <a:sym typeface="Calibri"/>
              </a:rPr>
              <a:t>Sexual</a:t>
            </a:r>
            <a:endParaRPr sz="1400" b="1">
              <a:solidFill>
                <a:schemeClr val="dk1"/>
              </a:solidFill>
              <a:latin typeface="Calibri"/>
              <a:ea typeface="Calibri"/>
              <a:cs typeface="Calibri"/>
              <a:sym typeface="Calibri"/>
            </a:endParaRPr>
          </a:p>
          <a:p>
            <a:pPr marL="0" marR="0" lvl="0" indent="0" algn="ctr" rtl="0">
              <a:spcBef>
                <a:spcPts val="0"/>
              </a:spcBef>
              <a:spcAft>
                <a:spcPts val="0"/>
              </a:spcAft>
              <a:buNone/>
            </a:pPr>
            <a:r>
              <a:rPr lang="pt-BR" sz="1400" b="1">
                <a:solidFill>
                  <a:schemeClr val="dk1"/>
                </a:solidFill>
                <a:latin typeface="Calibri"/>
                <a:ea typeface="Calibri"/>
                <a:cs typeface="Calibri"/>
                <a:sym typeface="Calibri"/>
              </a:rPr>
              <a:t>Hralth </a:t>
            </a:r>
            <a:endParaRPr/>
          </a:p>
        </p:txBody>
      </p:sp>
      <p:sp>
        <p:nvSpPr>
          <p:cNvPr id="528" name="Google Shape;528;p61"/>
          <p:cNvSpPr/>
          <p:nvPr/>
        </p:nvSpPr>
        <p:spPr>
          <a:xfrm>
            <a:off x="8691562" y="5285848"/>
            <a:ext cx="2139949" cy="609600"/>
          </a:xfrm>
          <a:prstGeom prst="rightArrow">
            <a:avLst>
              <a:gd name="adj1" fmla="val 67442"/>
              <a:gd name="adj2" fmla="val 43024"/>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9" name="Google Shape;529;p61"/>
          <p:cNvSpPr/>
          <p:nvPr/>
        </p:nvSpPr>
        <p:spPr>
          <a:xfrm>
            <a:off x="1979612" y="2202181"/>
            <a:ext cx="2146300" cy="1104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dirty="0">
                <a:solidFill>
                  <a:schemeClr val="lt1"/>
                </a:solidFill>
                <a:latin typeface="Calibri"/>
                <a:ea typeface="Calibri"/>
                <a:cs typeface="Calibri"/>
                <a:sym typeface="Calibri"/>
              </a:rPr>
              <a:t> Cervical cancer screening</a:t>
            </a:r>
            <a:endParaRPr sz="1800" dirty="0">
              <a:solidFill>
                <a:schemeClr val="lt1"/>
              </a:solidFill>
              <a:latin typeface="Calibri"/>
              <a:ea typeface="Calibri"/>
              <a:cs typeface="Calibri"/>
              <a:sym typeface="Calibri"/>
            </a:endParaRPr>
          </a:p>
          <a:p>
            <a:pPr marL="0" marR="0" lvl="0" indent="0" algn="ctr" rtl="0">
              <a:spcBef>
                <a:spcPts val="0"/>
              </a:spcBef>
              <a:spcAft>
                <a:spcPts val="0"/>
              </a:spcAft>
              <a:buNone/>
            </a:pPr>
            <a:r>
              <a:rPr lang="pt-BR" sz="1800" dirty="0">
                <a:solidFill>
                  <a:schemeClr val="lt1"/>
                </a:solidFill>
                <a:latin typeface="Calibri"/>
                <a:ea typeface="Calibri"/>
                <a:cs typeface="Calibri"/>
                <a:sym typeface="Calibri"/>
              </a:rPr>
              <a:t>STI screening</a:t>
            </a:r>
            <a:endParaRPr sz="1800" dirty="0">
              <a:solidFill>
                <a:schemeClr val="lt1"/>
              </a:solidFill>
              <a:latin typeface="Calibri"/>
              <a:ea typeface="Calibri"/>
              <a:cs typeface="Calibri"/>
              <a:sym typeface="Calibri"/>
            </a:endParaRPr>
          </a:p>
        </p:txBody>
      </p:sp>
      <p:sp>
        <p:nvSpPr>
          <p:cNvPr id="530" name="Google Shape;530;p61"/>
          <p:cNvSpPr/>
          <p:nvPr/>
        </p:nvSpPr>
        <p:spPr>
          <a:xfrm>
            <a:off x="4188664" y="2202181"/>
            <a:ext cx="2896349" cy="11049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If complaints</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pt-BR" sz="1800">
                <a:solidFill>
                  <a:schemeClr val="lt1"/>
                </a:solidFill>
                <a:latin typeface="Calibri"/>
                <a:ea typeface="Calibri"/>
                <a:cs typeface="Calibri"/>
                <a:sym typeface="Calibri"/>
              </a:rPr>
              <a:t>GVHD Assessment </a:t>
            </a:r>
            <a:endParaRPr/>
          </a:p>
        </p:txBody>
      </p:sp>
      <p:sp>
        <p:nvSpPr>
          <p:cNvPr id="531" name="Google Shape;531;p61"/>
          <p:cNvSpPr/>
          <p:nvPr/>
        </p:nvSpPr>
        <p:spPr>
          <a:xfrm>
            <a:off x="4188664" y="3429001"/>
            <a:ext cx="1524748"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Menorrhagia </a:t>
            </a:r>
            <a:endParaRPr/>
          </a:p>
          <a:p>
            <a:pPr marL="0" marR="0" lvl="0" indent="0" algn="ctr" rtl="0">
              <a:spcBef>
                <a:spcPts val="0"/>
              </a:spcBef>
              <a:spcAft>
                <a:spcPts val="0"/>
              </a:spcAft>
              <a:buNone/>
            </a:pPr>
            <a:r>
              <a:rPr lang="pt-BR" sz="1800">
                <a:solidFill>
                  <a:schemeClr val="lt1"/>
                </a:solidFill>
                <a:latin typeface="Calibri"/>
                <a:ea typeface="Calibri"/>
                <a:cs typeface="Calibri"/>
                <a:sym typeface="Calibri"/>
              </a:rPr>
              <a:t>treatment</a:t>
            </a:r>
            <a:endParaRPr sz="1800">
              <a:solidFill>
                <a:schemeClr val="lt1"/>
              </a:solidFill>
              <a:latin typeface="Calibri"/>
              <a:ea typeface="Calibri"/>
              <a:cs typeface="Calibri"/>
              <a:sym typeface="Calibri"/>
            </a:endParaRPr>
          </a:p>
        </p:txBody>
      </p:sp>
      <p:sp>
        <p:nvSpPr>
          <p:cNvPr id="532" name="Google Shape;532;p61"/>
          <p:cNvSpPr txBox="1"/>
          <p:nvPr/>
        </p:nvSpPr>
        <p:spPr>
          <a:xfrm>
            <a:off x="7228520" y="4740504"/>
            <a:ext cx="360299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a:solidFill>
                  <a:schemeClr val="lt1"/>
                </a:solidFill>
                <a:latin typeface="Calibri"/>
                <a:ea typeface="Calibri"/>
                <a:cs typeface="Calibri"/>
                <a:sym typeface="Calibri"/>
              </a:rPr>
              <a:t>Guidance IST and early detection GVHD</a:t>
            </a:r>
            <a:endParaRPr sz="1600">
              <a:solidFill>
                <a:schemeClr val="lt1"/>
              </a:solidFill>
              <a:latin typeface="Calibri"/>
              <a:ea typeface="Calibri"/>
              <a:cs typeface="Calibri"/>
              <a:sym typeface="Calibri"/>
            </a:endParaRPr>
          </a:p>
        </p:txBody>
      </p:sp>
      <p:sp>
        <p:nvSpPr>
          <p:cNvPr id="533" name="Google Shape;533;p61"/>
          <p:cNvSpPr/>
          <p:nvPr/>
        </p:nvSpPr>
        <p:spPr>
          <a:xfrm>
            <a:off x="5758236" y="3482341"/>
            <a:ext cx="1295400" cy="1150088"/>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avoid hormone treatment</a:t>
            </a:r>
            <a:endParaRPr sz="1800">
              <a:solidFill>
                <a:schemeClr val="lt1"/>
              </a:solidFill>
              <a:latin typeface="Calibri"/>
              <a:ea typeface="Calibri"/>
              <a:cs typeface="Calibri"/>
              <a:sym typeface="Calibri"/>
            </a:endParaRPr>
          </a:p>
        </p:txBody>
      </p:sp>
      <p:sp>
        <p:nvSpPr>
          <p:cNvPr id="534" name="Google Shape;534;p61"/>
          <p:cNvSpPr/>
          <p:nvPr/>
        </p:nvSpPr>
        <p:spPr>
          <a:xfrm>
            <a:off x="4188663" y="4045688"/>
            <a:ext cx="1524748"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pt-BR" sz="1200">
                <a:solidFill>
                  <a:schemeClr val="lt1"/>
                </a:solidFill>
                <a:latin typeface="Calibri"/>
                <a:ea typeface="Calibri"/>
                <a:cs typeface="Calibri"/>
                <a:sym typeface="Calibri"/>
              </a:rPr>
              <a:t>Menses suppression</a:t>
            </a:r>
            <a:endParaRPr/>
          </a:p>
          <a:p>
            <a:pPr marL="0" marR="0" lvl="0" indent="0" algn="ctr" rtl="0">
              <a:spcBef>
                <a:spcPts val="0"/>
              </a:spcBef>
              <a:spcAft>
                <a:spcPts val="0"/>
              </a:spcAft>
              <a:buNone/>
            </a:pPr>
            <a:r>
              <a:rPr lang="pt-BR" sz="1200">
                <a:solidFill>
                  <a:schemeClr val="lt1"/>
                </a:solidFill>
                <a:latin typeface="Calibri"/>
                <a:ea typeface="Calibri"/>
                <a:cs typeface="Calibri"/>
                <a:sym typeface="Calibri"/>
              </a:rPr>
              <a:t>When thrombocytopenia</a:t>
            </a:r>
            <a:endParaRPr sz="1200">
              <a:solidFill>
                <a:schemeClr val="lt1"/>
              </a:solidFill>
              <a:latin typeface="Calibri"/>
              <a:ea typeface="Calibri"/>
              <a:cs typeface="Calibri"/>
              <a:sym typeface="Calibri"/>
            </a:endParaRPr>
          </a:p>
        </p:txBody>
      </p:sp>
      <p:sp>
        <p:nvSpPr>
          <p:cNvPr id="535" name="Google Shape;535;p61"/>
          <p:cNvSpPr/>
          <p:nvPr/>
        </p:nvSpPr>
        <p:spPr>
          <a:xfrm>
            <a:off x="4188663" y="4676248"/>
            <a:ext cx="1524748"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600">
                <a:solidFill>
                  <a:schemeClr val="lt1"/>
                </a:solidFill>
                <a:latin typeface="Calibri"/>
                <a:ea typeface="Calibri"/>
                <a:cs typeface="Calibri"/>
                <a:sym typeface="Calibri"/>
              </a:rPr>
              <a:t>Avoid sexual intercourse</a:t>
            </a:r>
            <a:endParaRPr sz="1600">
              <a:solidFill>
                <a:schemeClr val="lt1"/>
              </a:solidFill>
              <a:latin typeface="Calibri"/>
              <a:ea typeface="Calibri"/>
              <a:cs typeface="Calibri"/>
              <a:sym typeface="Calibri"/>
            </a:endParaRPr>
          </a:p>
        </p:txBody>
      </p:sp>
      <p:sp>
        <p:nvSpPr>
          <p:cNvPr id="536" name="Google Shape;536;p61"/>
          <p:cNvSpPr/>
          <p:nvPr/>
        </p:nvSpPr>
        <p:spPr>
          <a:xfrm>
            <a:off x="5789238" y="4676248"/>
            <a:ext cx="1295774"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600">
                <a:solidFill>
                  <a:schemeClr val="lt1"/>
                </a:solidFill>
                <a:latin typeface="Calibri"/>
                <a:ea typeface="Calibri"/>
                <a:cs typeface="Calibri"/>
                <a:sym typeface="Calibri"/>
              </a:rPr>
              <a:t>With condom use</a:t>
            </a:r>
            <a:endParaRPr/>
          </a:p>
        </p:txBody>
      </p:sp>
      <p:sp>
        <p:nvSpPr>
          <p:cNvPr id="537" name="Google Shape;537;p61"/>
          <p:cNvSpPr/>
          <p:nvPr/>
        </p:nvSpPr>
        <p:spPr>
          <a:xfrm>
            <a:off x="1966912" y="4045688"/>
            <a:ext cx="2146300" cy="533400"/>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600">
                <a:solidFill>
                  <a:schemeClr val="lt1"/>
                </a:solidFill>
                <a:latin typeface="Calibri"/>
                <a:ea typeface="Calibri"/>
                <a:cs typeface="Calibri"/>
                <a:sym typeface="Calibri"/>
              </a:rPr>
              <a:t>Menses management suppession</a:t>
            </a:r>
            <a:endParaRPr sz="1600">
              <a:solidFill>
                <a:schemeClr val="lt1"/>
              </a:solidFill>
              <a:latin typeface="Calibri"/>
              <a:ea typeface="Calibri"/>
              <a:cs typeface="Calibri"/>
              <a:sym typeface="Calibri"/>
            </a:endParaRPr>
          </a:p>
        </p:txBody>
      </p:sp>
      <p:sp>
        <p:nvSpPr>
          <p:cNvPr id="538" name="Google Shape;538;p61"/>
          <p:cNvSpPr txBox="1"/>
          <p:nvPr/>
        </p:nvSpPr>
        <p:spPr>
          <a:xfrm>
            <a:off x="1966912" y="5893677"/>
            <a:ext cx="213886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a:solidFill>
                  <a:schemeClr val="dk1"/>
                </a:solidFill>
                <a:latin typeface="Calibri"/>
                <a:ea typeface="Calibri"/>
                <a:cs typeface="Calibri"/>
                <a:sym typeface="Calibri"/>
              </a:rPr>
              <a:t>BEFORE</a:t>
            </a:r>
            <a:endParaRPr/>
          </a:p>
        </p:txBody>
      </p:sp>
      <p:sp>
        <p:nvSpPr>
          <p:cNvPr id="539" name="Google Shape;539;p61"/>
          <p:cNvSpPr txBox="1"/>
          <p:nvPr/>
        </p:nvSpPr>
        <p:spPr>
          <a:xfrm>
            <a:off x="4188666" y="5893676"/>
            <a:ext cx="152474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a:solidFill>
                  <a:schemeClr val="dk1"/>
                </a:solidFill>
                <a:latin typeface="Calibri"/>
                <a:ea typeface="Calibri"/>
                <a:cs typeface="Calibri"/>
                <a:sym typeface="Calibri"/>
              </a:rPr>
              <a:t>During impacient stay</a:t>
            </a:r>
            <a:endParaRPr sz="1400" b="1">
              <a:solidFill>
                <a:schemeClr val="dk1"/>
              </a:solidFill>
              <a:latin typeface="Calibri"/>
              <a:ea typeface="Calibri"/>
              <a:cs typeface="Calibri"/>
              <a:sym typeface="Calibri"/>
            </a:endParaRPr>
          </a:p>
        </p:txBody>
      </p:sp>
      <p:sp>
        <p:nvSpPr>
          <p:cNvPr id="540" name="Google Shape;540;p61"/>
          <p:cNvSpPr txBox="1"/>
          <p:nvPr/>
        </p:nvSpPr>
        <p:spPr>
          <a:xfrm>
            <a:off x="5789613" y="5893677"/>
            <a:ext cx="12954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a:solidFill>
                  <a:schemeClr val="dk1"/>
                </a:solidFill>
                <a:latin typeface="Calibri"/>
                <a:ea typeface="Calibri"/>
                <a:cs typeface="Calibri"/>
                <a:sym typeface="Calibri"/>
              </a:rPr>
              <a:t>&lt; 100 days</a:t>
            </a:r>
            <a:endParaRPr sz="1400" b="1">
              <a:solidFill>
                <a:schemeClr val="dk1"/>
              </a:solidFill>
              <a:latin typeface="Calibri"/>
              <a:ea typeface="Calibri"/>
              <a:cs typeface="Calibri"/>
              <a:sym typeface="Calibri"/>
            </a:endParaRPr>
          </a:p>
        </p:txBody>
      </p:sp>
      <p:sp>
        <p:nvSpPr>
          <p:cNvPr id="541" name="Google Shape;541;p61"/>
          <p:cNvSpPr txBox="1"/>
          <p:nvPr/>
        </p:nvSpPr>
        <p:spPr>
          <a:xfrm>
            <a:off x="4140067" y="1514448"/>
            <a:ext cx="160094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Search for early signs</a:t>
            </a:r>
            <a:endParaRPr sz="1800">
              <a:solidFill>
                <a:schemeClr val="lt1"/>
              </a:solidFill>
              <a:latin typeface="Calibri"/>
              <a:ea typeface="Calibri"/>
              <a:cs typeface="Calibri"/>
              <a:sym typeface="Calibri"/>
            </a:endParaRPr>
          </a:p>
        </p:txBody>
      </p:sp>
      <p:sp>
        <p:nvSpPr>
          <p:cNvPr id="542" name="Google Shape;542;p61"/>
          <p:cNvSpPr txBox="1"/>
          <p:nvPr/>
        </p:nvSpPr>
        <p:spPr>
          <a:xfrm>
            <a:off x="7161213" y="5893676"/>
            <a:ext cx="146109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a:solidFill>
                  <a:schemeClr val="dk1"/>
                </a:solidFill>
                <a:latin typeface="Calibri"/>
                <a:ea typeface="Calibri"/>
                <a:cs typeface="Calibri"/>
                <a:sym typeface="Calibri"/>
              </a:rPr>
              <a:t>&gt; 100 days</a:t>
            </a:r>
            <a:endParaRPr sz="1400" b="1">
              <a:solidFill>
                <a:schemeClr val="dk1"/>
              </a:solidFill>
              <a:latin typeface="Calibri"/>
              <a:ea typeface="Calibri"/>
              <a:cs typeface="Calibri"/>
              <a:sym typeface="Calibri"/>
            </a:endParaRPr>
          </a:p>
          <a:p>
            <a:pPr marL="0" marR="0" lvl="0" indent="0" algn="ctr" rtl="0">
              <a:spcBef>
                <a:spcPts val="0"/>
              </a:spcBef>
              <a:spcAft>
                <a:spcPts val="0"/>
              </a:spcAft>
              <a:buNone/>
            </a:pPr>
            <a:r>
              <a:rPr lang="pt-BR" sz="1400" b="1">
                <a:solidFill>
                  <a:schemeClr val="dk1"/>
                </a:solidFill>
                <a:latin typeface="Calibri"/>
                <a:ea typeface="Calibri"/>
                <a:cs typeface="Calibri"/>
                <a:sym typeface="Calibri"/>
              </a:rPr>
              <a:t>Until 2 years</a:t>
            </a:r>
            <a:endParaRPr sz="1400" b="1">
              <a:solidFill>
                <a:schemeClr val="dk1"/>
              </a:solidFill>
              <a:latin typeface="Calibri"/>
              <a:ea typeface="Calibri"/>
              <a:cs typeface="Calibri"/>
              <a:sym typeface="Calibri"/>
            </a:endParaRPr>
          </a:p>
        </p:txBody>
      </p:sp>
      <p:sp>
        <p:nvSpPr>
          <p:cNvPr id="543" name="Google Shape;543;p61"/>
          <p:cNvSpPr txBox="1"/>
          <p:nvPr/>
        </p:nvSpPr>
        <p:spPr>
          <a:xfrm>
            <a:off x="8691562" y="5893677"/>
            <a:ext cx="213994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400" b="1">
                <a:solidFill>
                  <a:schemeClr val="dk1"/>
                </a:solidFill>
                <a:latin typeface="Calibri"/>
                <a:ea typeface="Calibri"/>
                <a:cs typeface="Calibri"/>
                <a:sym typeface="Calibri"/>
              </a:rPr>
              <a:t>Long term</a:t>
            </a:r>
            <a:endParaRPr sz="1400" b="1">
              <a:solidFill>
                <a:schemeClr val="dk1"/>
              </a:solidFill>
              <a:latin typeface="Calibri"/>
              <a:ea typeface="Calibri"/>
              <a:cs typeface="Calibri"/>
              <a:sym typeface="Calibri"/>
            </a:endParaRPr>
          </a:p>
        </p:txBody>
      </p:sp>
      <p:sp>
        <p:nvSpPr>
          <p:cNvPr id="544" name="Google Shape;544;p61"/>
          <p:cNvSpPr/>
          <p:nvPr/>
        </p:nvSpPr>
        <p:spPr>
          <a:xfrm>
            <a:off x="7161213" y="5385825"/>
            <a:ext cx="1461091" cy="4114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61"/>
          <p:cNvSpPr/>
          <p:nvPr/>
        </p:nvSpPr>
        <p:spPr>
          <a:xfrm>
            <a:off x="5789612" y="5384908"/>
            <a:ext cx="1295400" cy="4114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61"/>
          <p:cNvSpPr/>
          <p:nvPr/>
        </p:nvSpPr>
        <p:spPr>
          <a:xfrm>
            <a:off x="4188666" y="5384908"/>
            <a:ext cx="1524746" cy="4114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61"/>
          <p:cNvSpPr/>
          <p:nvPr/>
        </p:nvSpPr>
        <p:spPr>
          <a:xfrm>
            <a:off x="1966912" y="5385825"/>
            <a:ext cx="2138864" cy="41148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61"/>
          <p:cNvSpPr/>
          <p:nvPr/>
        </p:nvSpPr>
        <p:spPr>
          <a:xfrm rot="-5400000">
            <a:off x="722313" y="2095501"/>
            <a:ext cx="1752601" cy="457200"/>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b="1" dirty="0">
                <a:solidFill>
                  <a:schemeClr val="dk1"/>
                </a:solidFill>
                <a:latin typeface="Calibri"/>
                <a:ea typeface="Calibri"/>
                <a:cs typeface="Calibri"/>
                <a:sym typeface="Calibri"/>
              </a:rPr>
              <a:t>GVHD /exams</a:t>
            </a:r>
            <a:endParaRPr sz="1800" b="1" dirty="0">
              <a:solidFill>
                <a:schemeClr val="dk1"/>
              </a:solidFill>
              <a:latin typeface="Calibri"/>
              <a:ea typeface="Calibri"/>
              <a:cs typeface="Calibri"/>
              <a:sym typeface="Calibri"/>
            </a:endParaRPr>
          </a:p>
        </p:txBody>
      </p:sp>
      <p:sp>
        <p:nvSpPr>
          <p:cNvPr id="549" name="Google Shape;549;p61"/>
          <p:cNvSpPr/>
          <p:nvPr/>
        </p:nvSpPr>
        <p:spPr>
          <a:xfrm>
            <a:off x="7237412" y="2209801"/>
            <a:ext cx="1384891" cy="1091269"/>
          </a:xfrm>
          <a:prstGeom prst="roundRect">
            <a:avLst>
              <a:gd name="adj" fmla="val 16667"/>
            </a:avLst>
          </a:prstGeom>
          <a:solidFill>
            <a:srgbClr val="7030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1800">
                <a:solidFill>
                  <a:schemeClr val="lt1"/>
                </a:solidFill>
                <a:latin typeface="Calibri"/>
                <a:ea typeface="Calibri"/>
                <a:cs typeface="Calibri"/>
                <a:sym typeface="Calibri"/>
              </a:rPr>
              <a:t>HPV vaccination</a:t>
            </a:r>
            <a:endParaRPr sz="1800">
              <a:solidFill>
                <a:schemeClr val="lt1"/>
              </a:solidFill>
              <a:latin typeface="Calibri"/>
              <a:ea typeface="Calibri"/>
              <a:cs typeface="Calibri"/>
              <a:sym typeface="Calibri"/>
            </a:endParaRPr>
          </a:p>
          <a:p>
            <a:pPr marL="0" marR="0" lvl="0" indent="0" algn="ctr" rtl="0">
              <a:spcBef>
                <a:spcPts val="0"/>
              </a:spcBef>
              <a:spcAft>
                <a:spcPts val="0"/>
              </a:spcAft>
              <a:buNone/>
            </a:pPr>
            <a:r>
              <a:rPr lang="pt-BR" sz="1800">
                <a:solidFill>
                  <a:schemeClr val="lt1"/>
                </a:solidFill>
                <a:latin typeface="Calibri"/>
                <a:ea typeface="Calibri"/>
                <a:cs typeface="Calibri"/>
                <a:sym typeface="Calibri"/>
              </a:rPr>
              <a:t>at &gt; 6 m</a:t>
            </a:r>
            <a:endParaRPr/>
          </a:p>
        </p:txBody>
      </p:sp>
      <p:sp>
        <p:nvSpPr>
          <p:cNvPr id="550" name="Google Shape;550;p61"/>
          <p:cNvSpPr txBox="1"/>
          <p:nvPr/>
        </p:nvSpPr>
        <p:spPr>
          <a:xfrm>
            <a:off x="4582244" y="289379"/>
            <a:ext cx="374441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600" b="1" i="1">
                <a:solidFill>
                  <a:schemeClr val="dk1"/>
                </a:solidFill>
                <a:latin typeface="Calibri"/>
                <a:ea typeface="Calibri"/>
                <a:cs typeface="Calibri"/>
                <a:sym typeface="Calibri"/>
              </a:rPr>
              <a:t>Gynecological care over time</a:t>
            </a:r>
            <a:endParaRPr/>
          </a:p>
        </p:txBody>
      </p:sp>
      <p:sp>
        <p:nvSpPr>
          <p:cNvPr id="551" name="Google Shape;551;p61"/>
          <p:cNvSpPr/>
          <p:nvPr/>
        </p:nvSpPr>
        <p:spPr>
          <a:xfrm>
            <a:off x="1917948" y="1495952"/>
            <a:ext cx="9083352" cy="65542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61"/>
          <p:cNvSpPr txBox="1"/>
          <p:nvPr/>
        </p:nvSpPr>
        <p:spPr>
          <a:xfrm>
            <a:off x="8808128" y="6536377"/>
            <a:ext cx="304692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Mauad and Novais – JBMTCT 2021</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20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Google Shape;557;p62"/>
          <p:cNvPicPr preferRelativeResize="0"/>
          <p:nvPr/>
        </p:nvPicPr>
        <p:blipFill rotWithShape="1">
          <a:blip r:embed="rId3">
            <a:alphaModFix/>
          </a:blip>
          <a:srcRect l="13871" t="38912" r="42129" b="22856"/>
          <a:stretch/>
        </p:blipFill>
        <p:spPr>
          <a:xfrm>
            <a:off x="-2" y="-17160"/>
            <a:ext cx="12188825" cy="6858000"/>
          </a:xfrm>
          <a:prstGeom prst="rect">
            <a:avLst/>
          </a:prstGeom>
          <a:noFill/>
          <a:ln>
            <a:noFill/>
          </a:ln>
        </p:spPr>
      </p:pic>
      <p:sp>
        <p:nvSpPr>
          <p:cNvPr id="558" name="Google Shape;558;p62"/>
          <p:cNvSpPr txBox="1">
            <a:spLocks noGrp="1"/>
          </p:cNvSpPr>
          <p:nvPr>
            <p:ph type="body" idx="1"/>
          </p:nvPr>
        </p:nvSpPr>
        <p:spPr>
          <a:xfrm>
            <a:off x="1233870" y="5115310"/>
            <a:ext cx="9721080" cy="136815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700"/>
              <a:buNone/>
            </a:pPr>
            <a:r>
              <a:rPr lang="pt-BR" b="1" i="1" dirty="0"/>
              <a:t>Management of genital GVHD needs to be focused on early recognition and specialist treatment with at least, annual gynecological examination.</a:t>
            </a:r>
            <a:endParaRPr b="1" i="1" dirty="0"/>
          </a:p>
        </p:txBody>
      </p:sp>
      <p:sp>
        <p:nvSpPr>
          <p:cNvPr id="559" name="Google Shape;559;p62"/>
          <p:cNvSpPr txBox="1"/>
          <p:nvPr/>
        </p:nvSpPr>
        <p:spPr>
          <a:xfrm>
            <a:off x="6670476" y="6492874"/>
            <a:ext cx="513883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 Brennan A, Hickeya M. Maturitas.105</a:t>
            </a:r>
            <a:r>
              <a:rPr lang="pt-BR" sz="1600" i="1" u="none" strike="noStrike">
                <a:solidFill>
                  <a:schemeClr val="dk1"/>
                </a:solidFill>
                <a:latin typeface="Arial"/>
                <a:ea typeface="Arial"/>
                <a:cs typeface="Arial"/>
                <a:sym typeface="Arial"/>
              </a:rPr>
              <a:t>(</a:t>
            </a:r>
            <a:r>
              <a:rPr lang="pt-BR" sz="1600" b="0" i="1">
                <a:solidFill>
                  <a:schemeClr val="dk1"/>
                </a:solidFill>
                <a:latin typeface="Arial"/>
                <a:ea typeface="Arial"/>
                <a:cs typeface="Arial"/>
                <a:sym typeface="Arial"/>
              </a:rPr>
              <a:t> 2017) 30-32</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3"/>
          <p:cNvSpPr txBox="1">
            <a:spLocks noGrp="1"/>
          </p:cNvSpPr>
          <p:nvPr>
            <p:ph type="title"/>
          </p:nvPr>
        </p:nvSpPr>
        <p:spPr>
          <a:xfrm>
            <a:off x="1269876" y="4365104"/>
            <a:ext cx="7202199" cy="81258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pt-BR" sz="4799" b="1" i="1" dirty="0"/>
              <a:t>Thank you for your attention</a:t>
            </a:r>
            <a:br>
              <a:rPr lang="pt-BR" sz="4799" b="1" i="1" dirty="0"/>
            </a:br>
            <a:br>
              <a:rPr lang="pt-BR" sz="4799" b="1" i="1" dirty="0"/>
            </a:br>
            <a:r>
              <a:rPr lang="pt-BR" sz="2799" b="1" i="1" dirty="0"/>
              <a:t>lenira.cliam@gmail.com</a:t>
            </a:r>
            <a:endParaRPr sz="4799" b="1" i="1" dirty="0"/>
          </a:p>
        </p:txBody>
      </p:sp>
      <p:pic>
        <p:nvPicPr>
          <p:cNvPr id="565" name="Google Shape;565;p63"/>
          <p:cNvPicPr preferRelativeResize="0">
            <a:picLocks noGrp="1"/>
          </p:cNvPicPr>
          <p:nvPr>
            <p:ph type="body" idx="1"/>
          </p:nvPr>
        </p:nvPicPr>
        <p:blipFill rotWithShape="1">
          <a:blip r:embed="rId3">
            <a:alphaModFix/>
          </a:blip>
          <a:srcRect l="13243" t="21741" r="56483" b="25532"/>
          <a:stretch/>
        </p:blipFill>
        <p:spPr>
          <a:xfrm>
            <a:off x="0" y="892"/>
            <a:ext cx="3646140" cy="3570909"/>
          </a:xfrm>
          <a:prstGeom prst="rect">
            <a:avLst/>
          </a:prstGeom>
          <a:noFill/>
          <a:ln>
            <a:noFill/>
          </a:ln>
        </p:spPr>
      </p:pic>
      <p:pic>
        <p:nvPicPr>
          <p:cNvPr id="566" name="Google Shape;566;p63"/>
          <p:cNvPicPr preferRelativeResize="0"/>
          <p:nvPr/>
        </p:nvPicPr>
        <p:blipFill rotWithShape="1">
          <a:blip r:embed="rId4">
            <a:alphaModFix/>
          </a:blip>
          <a:srcRect l="31735" t="20538" r="44560" b="36224"/>
          <a:stretch/>
        </p:blipFill>
        <p:spPr>
          <a:xfrm>
            <a:off x="8356346" y="2924944"/>
            <a:ext cx="3832480" cy="393216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a:cxnSpLocks/>
          </p:cNvCxnSpPr>
          <p:nvPr/>
        </p:nvCxnSpPr>
        <p:spPr>
          <a:xfrm>
            <a:off x="-1" y="1295956"/>
            <a:ext cx="12188825" cy="0"/>
          </a:xfrm>
          <a:prstGeom prst="line">
            <a:avLst/>
          </a:prstGeom>
          <a:ln w="508000">
            <a:solidFill>
              <a:srgbClr val="3F0077"/>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632882" y="1875518"/>
            <a:ext cx="10623384" cy="68238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1200"/>
              </a:spcBef>
            </a:pPr>
            <a:r>
              <a:rPr lang="en-US" sz="2799" b="1" dirty="0">
                <a:solidFill>
                  <a:srgbClr val="008000"/>
                </a:solidFill>
                <a:latin typeface="Arial" panose="020B0604020202020204" pitchFamily="34" charset="0"/>
                <a:cs typeface="Arial" panose="020B0604020202020204" pitchFamily="34" charset="0"/>
              </a:rPr>
              <a:t>Let Us Know How BMT </a:t>
            </a:r>
            <a:r>
              <a:rPr lang="en-US" sz="2799" b="1" dirty="0" err="1">
                <a:solidFill>
                  <a:srgbClr val="008000"/>
                </a:solidFill>
                <a:latin typeface="Arial" panose="020B0604020202020204" pitchFamily="34" charset="0"/>
                <a:cs typeface="Arial" panose="020B0604020202020204" pitchFamily="34" charset="0"/>
              </a:rPr>
              <a:t>InfoNet</a:t>
            </a:r>
            <a:r>
              <a:rPr lang="en-US" sz="2799" b="1" dirty="0">
                <a:solidFill>
                  <a:srgbClr val="008000"/>
                </a:solidFill>
                <a:latin typeface="Arial" panose="020B0604020202020204" pitchFamily="34" charset="0"/>
                <a:cs typeface="Arial" panose="020B0604020202020204" pitchFamily="34" charset="0"/>
              </a:rPr>
              <a:t> Can Help YOU!</a:t>
            </a:r>
          </a:p>
        </p:txBody>
      </p:sp>
      <p:cxnSp>
        <p:nvCxnSpPr>
          <p:cNvPr id="6" name="Straight Connector 5"/>
          <p:cNvCxnSpPr>
            <a:cxnSpLocks/>
          </p:cNvCxnSpPr>
          <p:nvPr/>
        </p:nvCxnSpPr>
        <p:spPr>
          <a:xfrm>
            <a:off x="-1" y="1582538"/>
            <a:ext cx="12188825" cy="0"/>
          </a:xfrm>
          <a:prstGeom prst="line">
            <a:avLst/>
          </a:prstGeom>
          <a:ln w="76200">
            <a:solidFill>
              <a:srgbClr val="CEE007"/>
            </a:solidFill>
          </a:ln>
        </p:spPr>
        <p:style>
          <a:lnRef idx="3">
            <a:schemeClr val="accent6"/>
          </a:lnRef>
          <a:fillRef idx="0">
            <a:schemeClr val="accent6"/>
          </a:fillRef>
          <a:effectRef idx="2">
            <a:schemeClr val="accent6"/>
          </a:effectRef>
          <a:fontRef idx="minor">
            <a:schemeClr val="tx1"/>
          </a:fontRef>
        </p:style>
      </p:cxnSp>
      <p:cxnSp>
        <p:nvCxnSpPr>
          <p:cNvPr id="7" name="Straight Connector 6"/>
          <p:cNvCxnSpPr>
            <a:cxnSpLocks/>
          </p:cNvCxnSpPr>
          <p:nvPr/>
        </p:nvCxnSpPr>
        <p:spPr>
          <a:xfrm>
            <a:off x="-1" y="6161233"/>
            <a:ext cx="12188825" cy="0"/>
          </a:xfrm>
          <a:prstGeom prst="line">
            <a:avLst/>
          </a:prstGeom>
          <a:ln w="76200">
            <a:solidFill>
              <a:srgbClr val="CEE007"/>
            </a:solidFill>
          </a:ln>
        </p:spPr>
        <p:style>
          <a:lnRef idx="3">
            <a:schemeClr val="accent6"/>
          </a:lnRef>
          <a:fillRef idx="0">
            <a:schemeClr val="accent6"/>
          </a:fillRef>
          <a:effectRef idx="2">
            <a:schemeClr val="accent6"/>
          </a:effectRef>
          <a:fontRef idx="minor">
            <a:schemeClr val="tx1"/>
          </a:fontRef>
        </p:style>
      </p:cxnSp>
      <p:sp>
        <p:nvSpPr>
          <p:cNvPr id="12" name="TextBox 11"/>
          <p:cNvSpPr txBox="1"/>
          <p:nvPr/>
        </p:nvSpPr>
        <p:spPr>
          <a:xfrm>
            <a:off x="5753523" y="2716559"/>
            <a:ext cx="5789026" cy="2001950"/>
          </a:xfrm>
          <a:prstGeom prst="rect">
            <a:avLst/>
          </a:prstGeom>
          <a:noFill/>
        </p:spPr>
        <p:txBody>
          <a:bodyPr wrap="square" rtlCol="0">
            <a:spAutoFit/>
          </a:bodyPr>
          <a:lstStyle/>
          <a:p>
            <a:pPr algn="ctr">
              <a:lnSpc>
                <a:spcPct val="150000"/>
              </a:lnSpc>
              <a:spcBef>
                <a:spcPts val="1200"/>
              </a:spcBef>
            </a:pPr>
            <a:r>
              <a:rPr lang="en-US" sz="2399" dirty="0">
                <a:solidFill>
                  <a:schemeClr val="tx1">
                    <a:lumMod val="95000"/>
                    <a:lumOff val="5000"/>
                  </a:schemeClr>
                </a:solidFill>
                <a:latin typeface="Arial" panose="020B0604020202020204" pitchFamily="34" charset="0"/>
                <a:cs typeface="Arial" panose="020B0604020202020204" pitchFamily="34" charset="0"/>
              </a:rPr>
              <a:t>Visit our website:  </a:t>
            </a:r>
            <a:r>
              <a:rPr lang="en-US" sz="2399" dirty="0" err="1">
                <a:solidFill>
                  <a:schemeClr val="tx1">
                    <a:lumMod val="95000"/>
                    <a:lumOff val="5000"/>
                  </a:schemeClr>
                </a:solidFill>
                <a:latin typeface="Arial" panose="020B0604020202020204" pitchFamily="34" charset="0"/>
                <a:cs typeface="Arial" panose="020B0604020202020204" pitchFamily="34" charset="0"/>
              </a:rPr>
              <a:t>bmtinfonet.org</a:t>
            </a:r>
            <a:endParaRPr lang="en-US" sz="2399" dirty="0">
              <a:solidFill>
                <a:schemeClr val="tx1">
                  <a:lumMod val="95000"/>
                  <a:lumOff val="5000"/>
                </a:schemeClr>
              </a:solidFill>
              <a:latin typeface="Arial" panose="020B0604020202020204" pitchFamily="34" charset="0"/>
              <a:cs typeface="Arial" panose="020B0604020202020204" pitchFamily="34" charset="0"/>
            </a:endParaRPr>
          </a:p>
          <a:p>
            <a:pPr algn="ctr">
              <a:lnSpc>
                <a:spcPct val="150000"/>
              </a:lnSpc>
              <a:spcBef>
                <a:spcPts val="1200"/>
              </a:spcBef>
            </a:pPr>
            <a:r>
              <a:rPr lang="en-US" sz="2399" dirty="0">
                <a:solidFill>
                  <a:schemeClr val="tx1">
                    <a:lumMod val="95000"/>
                    <a:lumOff val="5000"/>
                  </a:schemeClr>
                </a:solidFill>
                <a:latin typeface="Arial" panose="020B0604020202020204" pitchFamily="34" charset="0"/>
                <a:cs typeface="Arial" panose="020B0604020202020204" pitchFamily="34" charset="0"/>
              </a:rPr>
              <a:t>Email us: </a:t>
            </a:r>
            <a:r>
              <a:rPr lang="en-US" sz="2399" dirty="0" err="1">
                <a:solidFill>
                  <a:schemeClr val="tx1">
                    <a:lumMod val="95000"/>
                    <a:lumOff val="5000"/>
                  </a:schemeClr>
                </a:solidFill>
                <a:latin typeface="Arial" panose="020B0604020202020204" pitchFamily="34" charset="0"/>
                <a:cs typeface="Arial" panose="020B0604020202020204" pitchFamily="34" charset="0"/>
              </a:rPr>
              <a:t>help@bmtinfonet.org</a:t>
            </a:r>
            <a:endParaRPr lang="en-US" sz="2399" dirty="0">
              <a:solidFill>
                <a:schemeClr val="tx1">
                  <a:lumMod val="95000"/>
                  <a:lumOff val="5000"/>
                </a:schemeClr>
              </a:solidFill>
              <a:latin typeface="Arial" panose="020B0604020202020204" pitchFamily="34" charset="0"/>
              <a:cs typeface="Arial" panose="020B0604020202020204" pitchFamily="34" charset="0"/>
            </a:endParaRPr>
          </a:p>
          <a:p>
            <a:pPr algn="ctr">
              <a:lnSpc>
                <a:spcPct val="150000"/>
              </a:lnSpc>
              <a:spcBef>
                <a:spcPts val="1200"/>
              </a:spcBef>
            </a:pPr>
            <a:r>
              <a:rPr lang="en-US" sz="2399" dirty="0">
                <a:solidFill>
                  <a:schemeClr val="tx1">
                    <a:lumMod val="95000"/>
                    <a:lumOff val="5000"/>
                  </a:schemeClr>
                </a:solidFill>
                <a:latin typeface="Arial" panose="020B0604020202020204" pitchFamily="34" charset="0"/>
                <a:cs typeface="Arial" panose="020B0604020202020204" pitchFamily="34" charset="0"/>
              </a:rPr>
              <a:t>Give us call:	888-597-7674</a:t>
            </a:r>
            <a:endParaRPr lang="en-US" sz="2399" dirty="0">
              <a:solidFill>
                <a:srgbClr val="008000"/>
              </a:solidFill>
            </a:endParaRPr>
          </a:p>
        </p:txBody>
      </p:sp>
      <p:pic>
        <p:nvPicPr>
          <p:cNvPr id="17" name="Picture 16" descr="BMT_30_years_LOGO.jpg"/>
          <p:cNvPicPr>
            <a:picLocks noChangeAspect="1"/>
          </p:cNvPicPr>
          <p:nvPr/>
        </p:nvPicPr>
        <p:blipFill>
          <a:blip r:embed="rId3"/>
          <a:stretch>
            <a:fillRect/>
          </a:stretch>
        </p:blipFill>
        <p:spPr>
          <a:xfrm>
            <a:off x="5051964" y="119457"/>
            <a:ext cx="1975133" cy="652512"/>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80B00AB1-1AB1-45FC-BE7E-643C38B7F0AE}"/>
              </a:ext>
            </a:extLst>
          </p:cNvPr>
          <p:cNvPicPr>
            <a:picLocks noChangeAspect="1"/>
          </p:cNvPicPr>
          <p:nvPr/>
        </p:nvPicPr>
        <p:blipFill>
          <a:blip r:embed="rId4"/>
          <a:stretch>
            <a:fillRect/>
          </a:stretch>
        </p:blipFill>
        <p:spPr>
          <a:xfrm>
            <a:off x="1068197" y="2332241"/>
            <a:ext cx="4778111" cy="3641358"/>
          </a:xfrm>
          <a:prstGeom prst="rect">
            <a:avLst/>
          </a:prstGeom>
        </p:spPr>
      </p:pic>
      <p:sp>
        <p:nvSpPr>
          <p:cNvPr id="9" name="TextBox 8">
            <a:extLst>
              <a:ext uri="{FF2B5EF4-FFF2-40B4-BE49-F238E27FC236}">
                <a16:creationId xmlns:a16="http://schemas.microsoft.com/office/drawing/2014/main" id="{B15277CD-8F05-4E14-8819-516B32C8DC04}"/>
              </a:ext>
            </a:extLst>
          </p:cNvPr>
          <p:cNvSpPr txBox="1"/>
          <p:nvPr/>
        </p:nvSpPr>
        <p:spPr>
          <a:xfrm>
            <a:off x="5484971" y="5447774"/>
            <a:ext cx="6132503" cy="415390"/>
          </a:xfrm>
          <a:prstGeom prst="rect">
            <a:avLst/>
          </a:prstGeom>
          <a:noFill/>
        </p:spPr>
        <p:txBody>
          <a:bodyPr wrap="square" lIns="45708" tIns="22854" rIns="45708" bIns="22854" rtlCol="0" anchor="t">
            <a:spAutoFit/>
          </a:bodyPr>
          <a:lstStyle/>
          <a:p>
            <a:pPr algn="ctr"/>
            <a:r>
              <a:rPr lang="en-US" sz="2399" dirty="0">
                <a:solidFill>
                  <a:srgbClr val="7030A0"/>
                </a:solidFill>
                <a:latin typeface="Helvetica Neue"/>
                <a:ea typeface="MS PGothic"/>
              </a:rPr>
              <a:t>We're here to help every step of the way!</a:t>
            </a:r>
          </a:p>
        </p:txBody>
      </p:sp>
    </p:spTree>
    <p:extLst>
      <p:ext uri="{BB962C8B-B14F-4D97-AF65-F5344CB8AC3E}">
        <p14:creationId xmlns:p14="http://schemas.microsoft.com/office/powerpoint/2010/main" val="4123386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7"/>
          <p:cNvPicPr preferRelativeResize="0">
            <a:picLocks noGrp="1"/>
          </p:cNvPicPr>
          <p:nvPr>
            <p:ph type="body" idx="1"/>
          </p:nvPr>
        </p:nvPicPr>
        <p:blipFill rotWithShape="1">
          <a:blip r:embed="rId3">
            <a:alphaModFix/>
          </a:blip>
          <a:srcRect l="67890" t="29269" r="10641" b="21408"/>
          <a:stretch/>
        </p:blipFill>
        <p:spPr>
          <a:xfrm>
            <a:off x="3214092" y="116632"/>
            <a:ext cx="5256584" cy="6789760"/>
          </a:xfrm>
          <a:prstGeom prst="rect">
            <a:avLst/>
          </a:prstGeom>
          <a:noFill/>
          <a:ln>
            <a:noFill/>
          </a:ln>
        </p:spPr>
      </p:pic>
      <p:sp>
        <p:nvSpPr>
          <p:cNvPr id="113" name="Google Shape;113;p17"/>
          <p:cNvSpPr txBox="1"/>
          <p:nvPr/>
        </p:nvSpPr>
        <p:spPr>
          <a:xfrm>
            <a:off x="333772" y="323848"/>
            <a:ext cx="2880320" cy="72739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pt-BR" sz="3200" b="1" i="1">
                <a:solidFill>
                  <a:schemeClr val="dk1"/>
                </a:solidFill>
                <a:latin typeface="Calibri"/>
                <a:ea typeface="Calibri"/>
                <a:cs typeface="Calibri"/>
                <a:sym typeface="Calibri"/>
              </a:rPr>
              <a:t>In more details...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1250"/>
                                        <p:tgtEl>
                                          <p:spTgt spid="112"/>
                                        </p:tgtEl>
                                        <p:attrNameLst>
                                          <p:attrName>ppt_w</p:attrName>
                                        </p:attrNameLst>
                                      </p:cBhvr>
                                      <p:tavLst>
                                        <p:tav tm="0">
                                          <p:val>
                                            <p:strVal val="0"/>
                                          </p:val>
                                        </p:tav>
                                        <p:tav tm="100000">
                                          <p:val>
                                            <p:strVal val="#ppt_w"/>
                                          </p:val>
                                        </p:tav>
                                      </p:tavLst>
                                    </p:anim>
                                    <p:anim calcmode="lin" valueType="num">
                                      <p:cBhvr additive="base">
                                        <p:cTn id="8" dur="1250"/>
                                        <p:tgtEl>
                                          <p:spTgt spid="11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1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3790156" y="620688"/>
            <a:ext cx="5904656" cy="54359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pt-BR" sz="3600" b="1" i="1"/>
              <a:t>Vagina and cervix</a:t>
            </a:r>
            <a:br>
              <a:rPr lang="pt-BR" sz="3600" b="1" i="1"/>
            </a:br>
            <a:r>
              <a:rPr lang="pt-BR" sz="3600" b="1" i="1"/>
              <a:t>Internal genitalia of female </a:t>
            </a:r>
            <a:endParaRPr/>
          </a:p>
        </p:txBody>
      </p:sp>
      <p:pic>
        <p:nvPicPr>
          <p:cNvPr id="119" name="Google Shape;119;p18"/>
          <p:cNvPicPr preferRelativeResize="0">
            <a:picLocks noGrp="1"/>
          </p:cNvPicPr>
          <p:nvPr>
            <p:ph type="body" idx="1"/>
          </p:nvPr>
        </p:nvPicPr>
        <p:blipFill rotWithShape="1">
          <a:blip r:embed="rId3">
            <a:alphaModFix/>
          </a:blip>
          <a:srcRect l="23019" t="23609" r="51860" b="16816"/>
          <a:stretch/>
        </p:blipFill>
        <p:spPr>
          <a:xfrm>
            <a:off x="261764" y="410209"/>
            <a:ext cx="2754305" cy="3672408"/>
          </a:xfrm>
          <a:prstGeom prst="rect">
            <a:avLst/>
          </a:prstGeom>
          <a:noFill/>
          <a:ln>
            <a:noFill/>
          </a:ln>
        </p:spPr>
      </p:pic>
      <p:pic>
        <p:nvPicPr>
          <p:cNvPr id="120" name="Google Shape;120;p18"/>
          <p:cNvPicPr preferRelativeResize="0"/>
          <p:nvPr/>
        </p:nvPicPr>
        <p:blipFill rotWithShape="1">
          <a:blip r:embed="rId4">
            <a:alphaModFix/>
          </a:blip>
          <a:srcRect l="13586" t="35326" r="39153" b="16337"/>
          <a:stretch/>
        </p:blipFill>
        <p:spPr>
          <a:xfrm>
            <a:off x="7780706" y="4095870"/>
            <a:ext cx="4168703" cy="2397004"/>
          </a:xfrm>
          <a:prstGeom prst="rect">
            <a:avLst/>
          </a:prstGeom>
          <a:noFill/>
          <a:ln>
            <a:noFill/>
          </a:ln>
        </p:spPr>
      </p:pic>
      <p:pic>
        <p:nvPicPr>
          <p:cNvPr id="121" name="Google Shape;121;p18"/>
          <p:cNvPicPr preferRelativeResize="0"/>
          <p:nvPr/>
        </p:nvPicPr>
        <p:blipFill rotWithShape="1">
          <a:blip r:embed="rId5">
            <a:alphaModFix/>
          </a:blip>
          <a:srcRect l="21643" t="24781" r="42911" b="9018"/>
          <a:stretch/>
        </p:blipFill>
        <p:spPr>
          <a:xfrm>
            <a:off x="3244036" y="1570044"/>
            <a:ext cx="4320481" cy="45365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500"/>
                                        <p:tgtEl>
                                          <p:spTgt spid="121"/>
                                        </p:tgtEl>
                                        <p:attrNameLst>
                                          <p:attrName>ppt_w</p:attrName>
                                        </p:attrNameLst>
                                      </p:cBhvr>
                                      <p:tavLst>
                                        <p:tav tm="0">
                                          <p:val>
                                            <p:strVal val="0"/>
                                          </p:val>
                                        </p:tav>
                                        <p:tav tm="100000">
                                          <p:val>
                                            <p:strVal val="#ppt_w"/>
                                          </p:val>
                                        </p:tav>
                                      </p:tavLst>
                                    </p:anim>
                                    <p:anim calcmode="lin" valueType="num">
                                      <p:cBhvr additive="base">
                                        <p:cTn id="8" dur="1500"/>
                                        <p:tgtEl>
                                          <p:spTgt spid="121"/>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1500"/>
                                        <p:tgtEl>
                                          <p:spTgt spid="120"/>
                                        </p:tgtEl>
                                        <p:attrNameLst>
                                          <p:attrName>ppt_w</p:attrName>
                                        </p:attrNameLst>
                                      </p:cBhvr>
                                      <p:tavLst>
                                        <p:tav tm="0">
                                          <p:val>
                                            <p:strVal val="0"/>
                                          </p:val>
                                        </p:tav>
                                        <p:tav tm="100000">
                                          <p:val>
                                            <p:strVal val="#ppt_w"/>
                                          </p:val>
                                        </p:tav>
                                      </p:tavLst>
                                    </p:anim>
                                    <p:anim calcmode="lin" valueType="num">
                                      <p:cBhvr additive="base">
                                        <p:cTn id="14" dur="1500"/>
                                        <p:tgtEl>
                                          <p:spTgt spid="1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9"/>
          <p:cNvSpPr txBox="1">
            <a:spLocks noGrp="1"/>
          </p:cNvSpPr>
          <p:nvPr>
            <p:ph type="body" idx="1"/>
          </p:nvPr>
        </p:nvSpPr>
        <p:spPr>
          <a:xfrm>
            <a:off x="261764" y="2282906"/>
            <a:ext cx="7056412" cy="10516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700"/>
              <a:buNone/>
            </a:pPr>
            <a:r>
              <a:rPr lang="pt-BR" dirty="0"/>
              <a:t>24 to 69% of HSCT recipients are affected by genital GVHD</a:t>
            </a:r>
            <a:endParaRPr dirty="0"/>
          </a:p>
          <a:p>
            <a:pPr marL="0" lvl="0" indent="0" algn="l" rtl="0">
              <a:lnSpc>
                <a:spcPct val="90000"/>
              </a:lnSpc>
              <a:spcBef>
                <a:spcPts val="1000"/>
              </a:spcBef>
              <a:spcAft>
                <a:spcPts val="0"/>
              </a:spcAft>
              <a:buClr>
                <a:schemeClr val="dk1"/>
              </a:buClr>
              <a:buSzPts val="2799"/>
              <a:buNone/>
            </a:pPr>
            <a:endParaRPr dirty="0"/>
          </a:p>
        </p:txBody>
      </p:sp>
      <p:sp>
        <p:nvSpPr>
          <p:cNvPr id="127" name="Google Shape;127;p19"/>
          <p:cNvSpPr txBox="1">
            <a:spLocks noGrp="1"/>
          </p:cNvSpPr>
          <p:nvPr>
            <p:ph type="title"/>
          </p:nvPr>
        </p:nvSpPr>
        <p:spPr>
          <a:xfrm>
            <a:off x="838200" y="365125"/>
            <a:ext cx="10512425"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300"/>
              <a:buFont typeface="Calibri"/>
              <a:buNone/>
            </a:pPr>
            <a:r>
              <a:rPr lang="pt-BR" b="1" i="1" dirty="0">
                <a:latin typeface="Calibri"/>
                <a:ea typeface="Calibri"/>
                <a:cs typeface="Calibri"/>
                <a:sym typeface="Calibri"/>
              </a:rPr>
              <a:t>Why genital GVHD needs attention?</a:t>
            </a:r>
            <a:endParaRPr dirty="0"/>
          </a:p>
        </p:txBody>
      </p:sp>
      <p:sp>
        <p:nvSpPr>
          <p:cNvPr id="128" name="Google Shape;128;p19"/>
          <p:cNvSpPr txBox="1"/>
          <p:nvPr/>
        </p:nvSpPr>
        <p:spPr>
          <a:xfrm>
            <a:off x="6166420" y="6488668"/>
            <a:ext cx="493064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Chung, 2016; Spinelli, 2003; Smith, 2014; Machado,2019.</a:t>
            </a:r>
            <a:endParaRPr/>
          </a:p>
        </p:txBody>
      </p:sp>
      <p:pic>
        <p:nvPicPr>
          <p:cNvPr id="129" name="Google Shape;129;p19"/>
          <p:cNvPicPr preferRelativeResize="0"/>
          <p:nvPr/>
        </p:nvPicPr>
        <p:blipFill rotWithShape="1">
          <a:blip r:embed="rId3">
            <a:alphaModFix/>
          </a:blip>
          <a:srcRect l="23414" t="34238" r="29323" b="14273"/>
          <a:stretch/>
        </p:blipFill>
        <p:spPr>
          <a:xfrm>
            <a:off x="7318176" y="1873281"/>
            <a:ext cx="4029448" cy="2468037"/>
          </a:xfrm>
          <a:prstGeom prst="rect">
            <a:avLst/>
          </a:prstGeom>
          <a:noFill/>
          <a:ln>
            <a:noFill/>
          </a:ln>
        </p:spPr>
      </p:pic>
      <p:sp>
        <p:nvSpPr>
          <p:cNvPr id="130" name="Google Shape;130;p19"/>
          <p:cNvSpPr txBox="1"/>
          <p:nvPr/>
        </p:nvSpPr>
        <p:spPr>
          <a:xfrm>
            <a:off x="2061963" y="4733354"/>
            <a:ext cx="9742109" cy="149712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799"/>
              <a:buFont typeface="Arial"/>
              <a:buNone/>
            </a:pPr>
            <a:r>
              <a:rPr lang="pt-BR" sz="2799" dirty="0">
                <a:solidFill>
                  <a:schemeClr val="dk1"/>
                </a:solidFill>
                <a:latin typeface="Calibri"/>
                <a:ea typeface="Calibri"/>
                <a:cs typeface="Calibri"/>
                <a:sym typeface="Calibri"/>
              </a:rPr>
              <a:t>Underestimated prevalence – many women do not report symptoms and are neither diagnosed nor treated.</a:t>
            </a:r>
            <a:endParaRPr dirty="0"/>
          </a:p>
          <a:p>
            <a:pPr marL="0" marR="0" lvl="0" indent="0" algn="l" rtl="0">
              <a:lnSpc>
                <a:spcPct val="90000"/>
              </a:lnSpc>
              <a:spcBef>
                <a:spcPts val="1000"/>
              </a:spcBef>
              <a:spcAft>
                <a:spcPts val="0"/>
              </a:spcAft>
              <a:buClr>
                <a:schemeClr val="dk1"/>
              </a:buClr>
              <a:buSzPts val="2799"/>
              <a:buFont typeface="Arial"/>
              <a:buNone/>
            </a:pPr>
            <a:endParaRPr sz="2799"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body" idx="1"/>
          </p:nvPr>
        </p:nvSpPr>
        <p:spPr>
          <a:xfrm>
            <a:off x="341744" y="2269519"/>
            <a:ext cx="5752667" cy="132556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ct val="100000"/>
              <a:buNone/>
            </a:pPr>
            <a:r>
              <a:rPr lang="pt-BR" sz="3000" dirty="0"/>
              <a:t>Median time to genital symptoms ranges from 7 to 10 months after transplant; late-onset is common.</a:t>
            </a:r>
            <a:endParaRPr dirty="0"/>
          </a:p>
          <a:p>
            <a:pPr marL="0" lvl="0" indent="0" algn="l" rtl="0">
              <a:lnSpc>
                <a:spcPct val="90000"/>
              </a:lnSpc>
              <a:spcBef>
                <a:spcPts val="1000"/>
              </a:spcBef>
              <a:spcAft>
                <a:spcPts val="0"/>
              </a:spcAft>
              <a:buClr>
                <a:schemeClr val="dk1"/>
              </a:buClr>
              <a:buSzPct val="100000"/>
              <a:buNone/>
            </a:pPr>
            <a:endParaRPr dirty="0"/>
          </a:p>
          <a:p>
            <a:pPr marL="228531" lvl="0" indent="-64129" algn="l" rtl="0">
              <a:lnSpc>
                <a:spcPct val="90000"/>
              </a:lnSpc>
              <a:spcBef>
                <a:spcPts val="1000"/>
              </a:spcBef>
              <a:spcAft>
                <a:spcPts val="0"/>
              </a:spcAft>
              <a:buClr>
                <a:schemeClr val="dk1"/>
              </a:buClr>
              <a:buSzPct val="100000"/>
              <a:buNone/>
            </a:pPr>
            <a:endParaRPr dirty="0"/>
          </a:p>
        </p:txBody>
      </p:sp>
      <p:sp>
        <p:nvSpPr>
          <p:cNvPr id="136" name="Google Shape;136;p20"/>
          <p:cNvSpPr txBox="1">
            <a:spLocks noGrp="1"/>
          </p:cNvSpPr>
          <p:nvPr>
            <p:ph type="title"/>
          </p:nvPr>
        </p:nvSpPr>
        <p:spPr>
          <a:xfrm>
            <a:off x="838200" y="365125"/>
            <a:ext cx="1051242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pt-BR" sz="4000" b="1" i="1" dirty="0">
                <a:latin typeface="Calibri"/>
                <a:ea typeface="Calibri"/>
                <a:cs typeface="Calibri"/>
                <a:sym typeface="Calibri"/>
              </a:rPr>
              <a:t>When does GVHD start and when does it end ?</a:t>
            </a:r>
            <a:endParaRPr dirty="0"/>
          </a:p>
        </p:txBody>
      </p:sp>
      <p:sp>
        <p:nvSpPr>
          <p:cNvPr id="137" name="Google Shape;137;p20"/>
          <p:cNvSpPr txBox="1"/>
          <p:nvPr/>
        </p:nvSpPr>
        <p:spPr>
          <a:xfrm>
            <a:off x="8398668" y="6457415"/>
            <a:ext cx="138268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600" i="1">
                <a:solidFill>
                  <a:schemeClr val="dk1"/>
                </a:solidFill>
                <a:latin typeface="Calibri"/>
                <a:ea typeface="Calibri"/>
                <a:cs typeface="Calibri"/>
                <a:sym typeface="Calibri"/>
              </a:rPr>
              <a:t>Sttraton, 2007</a:t>
            </a:r>
            <a:endParaRPr/>
          </a:p>
        </p:txBody>
      </p:sp>
      <p:pic>
        <p:nvPicPr>
          <p:cNvPr id="138" name="Google Shape;138;p20"/>
          <p:cNvPicPr preferRelativeResize="0"/>
          <p:nvPr/>
        </p:nvPicPr>
        <p:blipFill rotWithShape="1">
          <a:blip r:embed="rId3">
            <a:alphaModFix/>
          </a:blip>
          <a:srcRect l="35114" t="35193" r="36044" b="39983"/>
          <a:stretch/>
        </p:blipFill>
        <p:spPr>
          <a:xfrm>
            <a:off x="6704208" y="1690688"/>
            <a:ext cx="4910939" cy="2376263"/>
          </a:xfrm>
          <a:prstGeom prst="rect">
            <a:avLst/>
          </a:prstGeom>
          <a:noFill/>
          <a:ln>
            <a:noFill/>
          </a:ln>
        </p:spPr>
      </p:pic>
      <p:sp>
        <p:nvSpPr>
          <p:cNvPr id="139" name="Google Shape;139;p20"/>
          <p:cNvSpPr txBox="1"/>
          <p:nvPr/>
        </p:nvSpPr>
        <p:spPr>
          <a:xfrm>
            <a:off x="3214092" y="4437112"/>
            <a:ext cx="8568646" cy="164658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799"/>
              <a:buFont typeface="Arial"/>
              <a:buNone/>
            </a:pPr>
            <a:r>
              <a:rPr lang="pt-BR" sz="2799" dirty="0">
                <a:solidFill>
                  <a:schemeClr val="dk1"/>
                </a:solidFill>
                <a:latin typeface="Calibri"/>
                <a:ea typeface="Calibri"/>
                <a:cs typeface="Calibri"/>
                <a:sym typeface="Calibri"/>
              </a:rPr>
              <a:t>Late-onset and late diagnosis are common especially among women who are sexually inactive and don’t have systematic genital examinations and guidance on how to prevent genital GVHD.</a:t>
            </a:r>
            <a:endParaRPr sz="2799" dirty="0">
              <a:solidFill>
                <a:schemeClr val="dk1"/>
              </a:solidFill>
              <a:latin typeface="Calibri"/>
              <a:ea typeface="Calibri"/>
              <a:cs typeface="Calibri"/>
              <a:sym typeface="Calibri"/>
            </a:endParaRPr>
          </a:p>
        </p:txBody>
      </p:sp>
      <p:pic>
        <p:nvPicPr>
          <p:cNvPr id="140" name="Google Shape;140;p20"/>
          <p:cNvPicPr preferRelativeResize="0"/>
          <p:nvPr/>
        </p:nvPicPr>
        <p:blipFill rotWithShape="1">
          <a:blip r:embed="rId4">
            <a:alphaModFix/>
          </a:blip>
          <a:srcRect l="58945" t="32451" r="15113" b="27773"/>
          <a:stretch/>
        </p:blipFill>
        <p:spPr>
          <a:xfrm>
            <a:off x="549796" y="4348696"/>
            <a:ext cx="2087562" cy="1800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Serenity">
      <a:dk1>
        <a:srgbClr val="164B4F"/>
      </a:dk1>
      <a:lt1>
        <a:srgbClr val="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FF25A52EBC104FA6AB9006EA35E033" ma:contentTypeVersion="20" ma:contentTypeDescription="Create a new document." ma:contentTypeScope="" ma:versionID="3e47e05ffe70c0cf7cb78969ecd1f4c8">
  <xsd:schema xmlns:xsd="http://www.w3.org/2001/XMLSchema" xmlns:xs="http://www.w3.org/2001/XMLSchema" xmlns:p="http://schemas.microsoft.com/office/2006/metadata/properties" xmlns:ns2="27a02739-a46b-45b1-a4cf-5bb77659035d" xmlns:ns3="a5f3dc4b-17e6-4cec-919e-2a0c17741393" targetNamespace="http://schemas.microsoft.com/office/2006/metadata/properties" ma:root="true" ma:fieldsID="972b9013839c63c62707493d5caef16b" ns2:_="" ns3:_="">
    <xsd:import namespace="27a02739-a46b-45b1-a4cf-5bb77659035d"/>
    <xsd:import namespace="a5f3dc4b-17e6-4cec-919e-2a0c1774139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a02739-a46b-45b1-a4cf-5bb7765903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14596ec-7419-49f0-b422-05cd4fab3e6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5f3dc4b-17e6-4cec-919e-2a0c1774139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3833d84-0dc0-4184-92b6-203cca6474e0}" ma:internalName="TaxCatchAll" ma:showField="CatchAllData" ma:web="a5f3dc4b-17e6-4cec-919e-2a0c177413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E7B758-553F-440D-AF28-E5FECDE1B63B}"/>
</file>

<file path=customXml/itemProps2.xml><?xml version="1.0" encoding="utf-8"?>
<ds:datastoreItem xmlns:ds="http://schemas.openxmlformats.org/officeDocument/2006/customXml" ds:itemID="{1532C05C-5A7B-415B-9CBB-89351FF1B037}"/>
</file>

<file path=docProps/app.xml><?xml version="1.0" encoding="utf-8"?>
<Properties xmlns="http://schemas.openxmlformats.org/officeDocument/2006/extended-properties" xmlns:vt="http://schemas.openxmlformats.org/officeDocument/2006/docPropsVTypes">
  <TotalTime>5766</TotalTime>
  <Words>1835</Words>
  <Application>Microsoft Office PowerPoint</Application>
  <PresentationFormat>Custom</PresentationFormat>
  <Paragraphs>210</Paragraphs>
  <Slides>53</Slides>
  <Notes>53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Proxima Nova</vt:lpstr>
      <vt:lpstr>Calibri</vt:lpstr>
      <vt:lpstr>Arial</vt:lpstr>
      <vt:lpstr>Arial Narrow</vt:lpstr>
      <vt:lpstr>Helvetica Neue</vt:lpstr>
      <vt:lpstr>Tema do Office</vt:lpstr>
      <vt:lpstr>PowerPoint Presentation</vt:lpstr>
      <vt:lpstr>Managing Vaginal GVHD  Lenira Maria Queiroz Mauad Amaral Carvalho Hospital Jau – SP  Brazil September 27, 2022</vt:lpstr>
      <vt:lpstr>How it all starts?</vt:lpstr>
      <vt:lpstr>PowerPoint Presentation</vt:lpstr>
      <vt:lpstr>Just to understand what we are talking about..</vt:lpstr>
      <vt:lpstr>PowerPoint Presentation</vt:lpstr>
      <vt:lpstr>Vagina and cervix Internal genitalia of female </vt:lpstr>
      <vt:lpstr>Why genital GVHD needs attention?</vt:lpstr>
      <vt:lpstr>When does GVHD start and when does it end ?</vt:lpstr>
      <vt:lpstr>Which women are at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Without diagnosis or treatment...</vt:lpstr>
      <vt:lpstr>Agglutination of clitoral hood </vt:lpstr>
      <vt:lpstr>PowerPoint Presentation</vt:lpstr>
      <vt:lpstr>PowerPoint Presentation</vt:lpstr>
      <vt:lpstr>How to avoid consequences?</vt:lpstr>
      <vt:lpstr>PowerPoint Presentation</vt:lpstr>
      <vt:lpstr>PowerPoint Presentation</vt:lpstr>
      <vt:lpstr>Your doctor will rate your GVHD grade to choose treatment</vt:lpstr>
      <vt:lpstr>Treatment Options:</vt:lpstr>
      <vt:lpstr>Emollients like petrolatum, glycerin, and coconut oil may be applied to the external genitalia to provide relief from irritation or itching (not inside the vagina)</vt:lpstr>
      <vt:lpstr>PowerPoint Presentation</vt:lpstr>
      <vt:lpstr>PowerPoint Presentation</vt:lpstr>
      <vt:lpstr>How topical estrogen works?</vt:lpstr>
      <vt:lpstr>Other options</vt:lpstr>
      <vt:lpstr>PowerPoint Presentation</vt:lpstr>
      <vt:lpstr>PowerPoint Presentation</vt:lpstr>
      <vt:lpstr>PowerPoint Presentation</vt:lpstr>
      <vt:lpstr>Topical pharmacological agents that can be used in vagina or vulva</vt:lpstr>
      <vt:lpstr>How to avoid Genital GVHD long-term consequences?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self image, decreased libido, lack of hormones and energy</vt:lpstr>
      <vt:lpstr>Self image</vt:lpstr>
      <vt:lpstr>Don't worry, it's not just you!!! Sexual function is one of the most prevalent and persistent long-term concerns after BMT.</vt:lpstr>
      <vt:lpstr>What can you do to improve your sexual relationship</vt:lpstr>
      <vt:lpstr>PowerPoint Presentation</vt:lpstr>
      <vt:lpstr>PowerPoint Presentation</vt:lpstr>
      <vt:lpstr>Thank you for your attention  lenira.cliam@gmail.com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Vaginal GVHD  Lenira Maria Queiroz Mauad Amaral Carvalho Hospital Jau – SP  Brazil September 27, 2022</dc:title>
  <dc:creator>Sue</dc:creator>
  <cp:lastModifiedBy>Susan Stewart</cp:lastModifiedBy>
  <cp:revision>4</cp:revision>
  <dcterms:modified xsi:type="dcterms:W3CDTF">2022-10-03T15:35:29Z</dcterms:modified>
</cp:coreProperties>
</file>